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5" r:id="rId3"/>
    <p:sldId id="266" r:id="rId4"/>
    <p:sldId id="267" r:id="rId5"/>
    <p:sldId id="279" r:id="rId6"/>
    <p:sldId id="284" r:id="rId7"/>
    <p:sldId id="283" r:id="rId8"/>
    <p:sldId id="269" r:id="rId9"/>
    <p:sldId id="271" r:id="rId10"/>
    <p:sldId id="273" r:id="rId11"/>
    <p:sldId id="274" r:id="rId12"/>
    <p:sldId id="275" r:id="rId13"/>
    <p:sldId id="277" r:id="rId14"/>
    <p:sldId id="256" r:id="rId15"/>
    <p:sldId id="258" r:id="rId16"/>
    <p:sldId id="259" r:id="rId17"/>
    <p:sldId id="260" r:id="rId18"/>
    <p:sldId id="261" r:id="rId19"/>
    <p:sldId id="285" r:id="rId20"/>
    <p:sldId id="286" r:id="rId21"/>
    <p:sldId id="278" r:id="rId22"/>
    <p:sldId id="262" r:id="rId23"/>
    <p:sldId id="264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1" autoAdjust="0"/>
    <p:restoredTop sz="94660"/>
  </p:normalViewPr>
  <p:slideViewPr>
    <p:cSldViewPr snapToGrid="0">
      <p:cViewPr>
        <p:scale>
          <a:sx n="123" d="100"/>
          <a:sy n="123" d="100"/>
        </p:scale>
        <p:origin x="-1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00BFB-FEED-4917-ADFC-D7890D8E7FEF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037AA5E-F284-4381-91B8-D52CE51E9458}">
      <dgm:prSet phldrT="[Texte]"/>
      <dgm:spPr/>
      <dgm:t>
        <a:bodyPr/>
        <a:lstStyle/>
        <a:p>
          <a:r>
            <a:rPr lang="fr-FR" dirty="0" smtClean="0"/>
            <a:t>+</a:t>
          </a:r>
          <a:endParaRPr lang="fr-FR" dirty="0"/>
        </a:p>
      </dgm:t>
    </dgm:pt>
    <dgm:pt modelId="{91322DF8-BBC9-438C-A20B-46CCB265E235}" type="parTrans" cxnId="{546B731C-425C-4F26-BDB5-343EA94E463D}">
      <dgm:prSet/>
      <dgm:spPr/>
      <dgm:t>
        <a:bodyPr/>
        <a:lstStyle/>
        <a:p>
          <a:endParaRPr lang="fr-FR"/>
        </a:p>
      </dgm:t>
    </dgm:pt>
    <dgm:pt modelId="{A18A2108-B63C-4751-8090-3877578D8B25}" type="sibTrans" cxnId="{546B731C-425C-4F26-BDB5-343EA94E463D}">
      <dgm:prSet/>
      <dgm:spPr/>
      <dgm:t>
        <a:bodyPr/>
        <a:lstStyle/>
        <a:p>
          <a:endParaRPr lang="fr-FR"/>
        </a:p>
      </dgm:t>
    </dgm:pt>
    <dgm:pt modelId="{318F7830-C771-4C31-8C2F-96DC7434D829}">
      <dgm:prSet phldrT="[Texte]"/>
      <dgm:spPr/>
      <dgm:t>
        <a:bodyPr/>
        <a:lstStyle/>
        <a:p>
          <a:r>
            <a:rPr lang="fr-FR" dirty="0" smtClean="0"/>
            <a:t>Enjeux/contraintes/besoins : énergétiques, alimentaires, environnementaux, démocratiques, culturels….</a:t>
          </a:r>
          <a:endParaRPr lang="fr-FR" dirty="0"/>
        </a:p>
      </dgm:t>
    </dgm:pt>
    <dgm:pt modelId="{FDFD62EE-75E6-4603-B4FA-E7358942D9C0}" type="parTrans" cxnId="{71EB47AD-4832-42CD-B135-75E01555CBA6}">
      <dgm:prSet/>
      <dgm:spPr/>
      <dgm:t>
        <a:bodyPr/>
        <a:lstStyle/>
        <a:p>
          <a:endParaRPr lang="fr-FR"/>
        </a:p>
      </dgm:t>
    </dgm:pt>
    <dgm:pt modelId="{744C1694-7D3D-428A-AE95-EA36CD507F2E}" type="sibTrans" cxnId="{71EB47AD-4832-42CD-B135-75E01555CBA6}">
      <dgm:prSet/>
      <dgm:spPr/>
      <dgm:t>
        <a:bodyPr/>
        <a:lstStyle/>
        <a:p>
          <a:endParaRPr lang="fr-FR"/>
        </a:p>
      </dgm:t>
    </dgm:pt>
    <dgm:pt modelId="{A9E49784-F9C0-4EC1-BE88-74A595846D48}">
      <dgm:prSet phldrT="[Texte]"/>
      <dgm:spPr/>
      <dgm:t>
        <a:bodyPr/>
        <a:lstStyle/>
        <a:p>
          <a:r>
            <a:rPr lang="fr-FR" dirty="0" smtClean="0"/>
            <a:t>+</a:t>
          </a:r>
          <a:endParaRPr lang="fr-FR" dirty="0"/>
        </a:p>
      </dgm:t>
    </dgm:pt>
    <dgm:pt modelId="{2BE71596-2805-43CC-8A40-E6E1FE1AEFD6}" type="parTrans" cxnId="{2DA80CC6-9A90-4C5F-85D1-1532757C2068}">
      <dgm:prSet/>
      <dgm:spPr/>
      <dgm:t>
        <a:bodyPr/>
        <a:lstStyle/>
        <a:p>
          <a:endParaRPr lang="fr-FR"/>
        </a:p>
      </dgm:t>
    </dgm:pt>
    <dgm:pt modelId="{610E4B8A-C524-4213-89BF-8BE1DC9DC0D0}" type="sibTrans" cxnId="{2DA80CC6-9A90-4C5F-85D1-1532757C2068}">
      <dgm:prSet/>
      <dgm:spPr/>
      <dgm:t>
        <a:bodyPr/>
        <a:lstStyle/>
        <a:p>
          <a:endParaRPr lang="fr-FR"/>
        </a:p>
      </dgm:t>
    </dgm:pt>
    <dgm:pt modelId="{591497DA-99C7-43AC-92DE-F65052678AB3}">
      <dgm:prSet phldrT="[Texte]"/>
      <dgm:spPr/>
      <dgm:t>
        <a:bodyPr/>
        <a:lstStyle/>
        <a:p>
          <a:r>
            <a:rPr lang="fr-FR" dirty="0" smtClean="0"/>
            <a:t>Révolution du numérique (en cours !)  : nouvelles mobilités, nouvelles accessibilités, nouvelles organisations, nouveaux marchés…</a:t>
          </a:r>
          <a:endParaRPr lang="fr-FR" dirty="0"/>
        </a:p>
      </dgm:t>
    </dgm:pt>
    <dgm:pt modelId="{EC985BBD-9D42-4846-A067-FD12B8C9D96E}" type="parTrans" cxnId="{257E4F34-82BE-4193-AE87-D1D6774002B6}">
      <dgm:prSet/>
      <dgm:spPr/>
      <dgm:t>
        <a:bodyPr/>
        <a:lstStyle/>
        <a:p>
          <a:endParaRPr lang="fr-FR"/>
        </a:p>
      </dgm:t>
    </dgm:pt>
    <dgm:pt modelId="{75C2BDE7-DF07-492A-B8FB-8D99BAF80EF2}" type="sibTrans" cxnId="{257E4F34-82BE-4193-AE87-D1D6774002B6}">
      <dgm:prSet/>
      <dgm:spPr/>
      <dgm:t>
        <a:bodyPr/>
        <a:lstStyle/>
        <a:p>
          <a:endParaRPr lang="fr-FR"/>
        </a:p>
      </dgm:t>
    </dgm:pt>
    <dgm:pt modelId="{AFAC7C8D-CEF0-4A1A-A9B9-31CF36A0B38C}">
      <dgm:prSet phldrT="[Texte]"/>
      <dgm:spPr/>
      <dgm:t>
        <a:bodyPr/>
        <a:lstStyle/>
        <a:p>
          <a:r>
            <a:rPr lang="fr-FR" dirty="0" smtClean="0"/>
            <a:t>=</a:t>
          </a:r>
          <a:endParaRPr lang="fr-FR" dirty="0"/>
        </a:p>
      </dgm:t>
    </dgm:pt>
    <dgm:pt modelId="{DF65D88D-5406-4E1F-BCF4-546B634DA5E9}" type="parTrans" cxnId="{D3D9F1D3-A425-42CD-8C4E-C54C8894FCA2}">
      <dgm:prSet/>
      <dgm:spPr/>
      <dgm:t>
        <a:bodyPr/>
        <a:lstStyle/>
        <a:p>
          <a:endParaRPr lang="fr-FR"/>
        </a:p>
      </dgm:t>
    </dgm:pt>
    <dgm:pt modelId="{603E22D9-7882-4C3A-92C2-C3AA6922C340}" type="sibTrans" cxnId="{D3D9F1D3-A425-42CD-8C4E-C54C8894FCA2}">
      <dgm:prSet/>
      <dgm:spPr/>
      <dgm:t>
        <a:bodyPr/>
        <a:lstStyle/>
        <a:p>
          <a:endParaRPr lang="fr-FR"/>
        </a:p>
      </dgm:t>
    </dgm:pt>
    <dgm:pt modelId="{8FE233EB-C387-4857-8327-830CB494DA7C}">
      <dgm:prSet/>
      <dgm:spPr/>
      <dgm:t>
        <a:bodyPr/>
        <a:lstStyle/>
        <a:p>
          <a:endParaRPr lang="fr-FR" dirty="0"/>
        </a:p>
      </dgm:t>
    </dgm:pt>
    <dgm:pt modelId="{7BE7BE55-5B66-4F80-A8EA-086090359F93}" type="parTrans" cxnId="{465AFC2E-1A5B-4F84-B30A-2A2E8F0E26CC}">
      <dgm:prSet/>
      <dgm:spPr/>
      <dgm:t>
        <a:bodyPr/>
        <a:lstStyle/>
        <a:p>
          <a:endParaRPr lang="fr-FR"/>
        </a:p>
      </dgm:t>
    </dgm:pt>
    <dgm:pt modelId="{DDD8B34A-27B2-4B3C-B592-08324A792079}" type="sibTrans" cxnId="{465AFC2E-1A5B-4F84-B30A-2A2E8F0E26CC}">
      <dgm:prSet/>
      <dgm:spPr/>
      <dgm:t>
        <a:bodyPr/>
        <a:lstStyle/>
        <a:p>
          <a:endParaRPr lang="fr-FR"/>
        </a:p>
      </dgm:t>
    </dgm:pt>
    <dgm:pt modelId="{2E1E5A5F-E448-47B6-9FC4-64049964B208}">
      <dgm:prSet phldrT="[Texte]"/>
      <dgm:spPr/>
      <dgm:t>
        <a:bodyPr/>
        <a:lstStyle/>
        <a:p>
          <a:r>
            <a:rPr lang="fr-FR" dirty="0" smtClean="0"/>
            <a:t>Evolution des modes de vie :  tourisme, loisirs, santé, culture attractivité « cadre et qualité de vie » (nouveaux arrivants, nouvelles compétences, nouvelles énergies)</a:t>
          </a:r>
          <a:endParaRPr lang="fr-FR" dirty="0"/>
        </a:p>
      </dgm:t>
    </dgm:pt>
    <dgm:pt modelId="{CD844AAF-D4BC-4BD5-9D94-25400D7DC114}" type="parTrans" cxnId="{78AE7D83-1E32-4244-A3F6-915514AA352D}">
      <dgm:prSet/>
      <dgm:spPr/>
      <dgm:t>
        <a:bodyPr/>
        <a:lstStyle/>
        <a:p>
          <a:endParaRPr lang="fr-FR"/>
        </a:p>
      </dgm:t>
    </dgm:pt>
    <dgm:pt modelId="{8BD200F1-42AE-4474-A5A7-D1DFDBB58966}" type="sibTrans" cxnId="{78AE7D83-1E32-4244-A3F6-915514AA352D}">
      <dgm:prSet/>
      <dgm:spPr/>
      <dgm:t>
        <a:bodyPr/>
        <a:lstStyle/>
        <a:p>
          <a:endParaRPr lang="fr-FR"/>
        </a:p>
      </dgm:t>
    </dgm:pt>
    <dgm:pt modelId="{18FE04AE-A9C7-4558-8EB0-9726CEB02CC8}" type="pres">
      <dgm:prSet presAssocID="{8B900BFB-FEED-4917-ADFC-D7890D8E7F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B290F8A-5287-47CF-AD65-9DE3C7991855}" type="pres">
      <dgm:prSet presAssocID="{9037AA5E-F284-4381-91B8-D52CE51E9458}" presName="composite" presStyleCnt="0"/>
      <dgm:spPr/>
      <dgm:t>
        <a:bodyPr/>
        <a:lstStyle/>
        <a:p>
          <a:endParaRPr lang="fr-FR"/>
        </a:p>
      </dgm:t>
    </dgm:pt>
    <dgm:pt modelId="{4FEAB691-AC24-41F8-9E76-9019728E6922}" type="pres">
      <dgm:prSet presAssocID="{9037AA5E-F284-4381-91B8-D52CE51E945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C4DFED-B22E-4064-B221-DA4324EB7EC4}" type="pres">
      <dgm:prSet presAssocID="{9037AA5E-F284-4381-91B8-D52CE51E9458}" presName="descendantText" presStyleLbl="alignAcc1" presStyleIdx="0" presStyleCnt="3" custLinFactNeighborX="143" custLinFactNeighborY="20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D8FE50-A3A6-469C-BEA8-8285318FD0AA}" type="pres">
      <dgm:prSet presAssocID="{A18A2108-B63C-4751-8090-3877578D8B25}" presName="sp" presStyleCnt="0"/>
      <dgm:spPr/>
      <dgm:t>
        <a:bodyPr/>
        <a:lstStyle/>
        <a:p>
          <a:endParaRPr lang="fr-FR"/>
        </a:p>
      </dgm:t>
    </dgm:pt>
    <dgm:pt modelId="{A078FF21-0C2E-4E8E-BB3D-BEACFB3D71EE}" type="pres">
      <dgm:prSet presAssocID="{A9E49784-F9C0-4EC1-BE88-74A595846D48}" presName="composite" presStyleCnt="0"/>
      <dgm:spPr/>
      <dgm:t>
        <a:bodyPr/>
        <a:lstStyle/>
        <a:p>
          <a:endParaRPr lang="fr-FR"/>
        </a:p>
      </dgm:t>
    </dgm:pt>
    <dgm:pt modelId="{CE943E2A-FEC9-4A4F-91D2-24FDB431B6D5}" type="pres">
      <dgm:prSet presAssocID="{A9E49784-F9C0-4EC1-BE88-74A595846D4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55068F-8EF7-44B2-B408-6C240F07D508}" type="pres">
      <dgm:prSet presAssocID="{A9E49784-F9C0-4EC1-BE88-74A595846D4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FFB5DC-B5DD-4D02-8A6D-20BC4EAF2B63}" type="pres">
      <dgm:prSet presAssocID="{610E4B8A-C524-4213-89BF-8BE1DC9DC0D0}" presName="sp" presStyleCnt="0"/>
      <dgm:spPr/>
      <dgm:t>
        <a:bodyPr/>
        <a:lstStyle/>
        <a:p>
          <a:endParaRPr lang="fr-FR"/>
        </a:p>
      </dgm:t>
    </dgm:pt>
    <dgm:pt modelId="{F4B8EC4B-CD5C-433D-A080-DA6DAAB9F9A4}" type="pres">
      <dgm:prSet presAssocID="{AFAC7C8D-CEF0-4A1A-A9B9-31CF36A0B38C}" presName="composite" presStyleCnt="0"/>
      <dgm:spPr/>
      <dgm:t>
        <a:bodyPr/>
        <a:lstStyle/>
        <a:p>
          <a:endParaRPr lang="fr-FR"/>
        </a:p>
      </dgm:t>
    </dgm:pt>
    <dgm:pt modelId="{DF817978-E701-47A9-94F9-28E00861F99E}" type="pres">
      <dgm:prSet presAssocID="{AFAC7C8D-CEF0-4A1A-A9B9-31CF36A0B38C}" presName="parentText" presStyleLbl="alignNode1" presStyleIdx="2" presStyleCnt="3" custLinFactNeighborX="1721" custLinFactNeighborY="5062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0BDCB6-54B2-4EA4-A9FE-0E4B09E90070}" type="pres">
      <dgm:prSet presAssocID="{AFAC7C8D-CEF0-4A1A-A9B9-31CF36A0B38C}" presName="descendantText" presStyleLbl="alignAcc1" presStyleIdx="2" presStyleCnt="3" custScaleY="1103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1EB47AD-4832-42CD-B135-75E01555CBA6}" srcId="{9037AA5E-F284-4381-91B8-D52CE51E9458}" destId="{318F7830-C771-4C31-8C2F-96DC7434D829}" srcOrd="0" destOrd="0" parTransId="{FDFD62EE-75E6-4603-B4FA-E7358942D9C0}" sibTransId="{744C1694-7D3D-428A-AE95-EA36CD507F2E}"/>
    <dgm:cxn modelId="{546B731C-425C-4F26-BDB5-343EA94E463D}" srcId="{8B900BFB-FEED-4917-ADFC-D7890D8E7FEF}" destId="{9037AA5E-F284-4381-91B8-D52CE51E9458}" srcOrd="0" destOrd="0" parTransId="{91322DF8-BBC9-438C-A20B-46CCB265E235}" sibTransId="{A18A2108-B63C-4751-8090-3877578D8B25}"/>
    <dgm:cxn modelId="{8063F00A-095C-4E97-B00D-5969C82B3C6D}" type="presOf" srcId="{8B900BFB-FEED-4917-ADFC-D7890D8E7FEF}" destId="{18FE04AE-A9C7-4558-8EB0-9726CEB02CC8}" srcOrd="0" destOrd="0" presId="urn:microsoft.com/office/officeart/2005/8/layout/chevron2"/>
    <dgm:cxn modelId="{3F77FD94-11ED-45FD-A6A2-FE7F4497FBD0}" type="presOf" srcId="{318F7830-C771-4C31-8C2F-96DC7434D829}" destId="{C4C4DFED-B22E-4064-B221-DA4324EB7EC4}" srcOrd="0" destOrd="0" presId="urn:microsoft.com/office/officeart/2005/8/layout/chevron2"/>
    <dgm:cxn modelId="{257E4F34-82BE-4193-AE87-D1D6774002B6}" srcId="{A9E49784-F9C0-4EC1-BE88-74A595846D48}" destId="{591497DA-99C7-43AC-92DE-F65052678AB3}" srcOrd="0" destOrd="0" parTransId="{EC985BBD-9D42-4846-A067-FD12B8C9D96E}" sibTransId="{75C2BDE7-DF07-492A-B8FB-8D99BAF80EF2}"/>
    <dgm:cxn modelId="{9D147BA2-A072-4F7F-A4E4-B704EF00C317}" type="presOf" srcId="{A9E49784-F9C0-4EC1-BE88-74A595846D48}" destId="{CE943E2A-FEC9-4A4F-91D2-24FDB431B6D5}" srcOrd="0" destOrd="0" presId="urn:microsoft.com/office/officeart/2005/8/layout/chevron2"/>
    <dgm:cxn modelId="{F06861D6-6974-4D34-BDC5-2CF2B951980E}" type="presOf" srcId="{8FE233EB-C387-4857-8327-830CB494DA7C}" destId="{DF55068F-8EF7-44B2-B408-6C240F07D508}" srcOrd="0" destOrd="1" presId="urn:microsoft.com/office/officeart/2005/8/layout/chevron2"/>
    <dgm:cxn modelId="{D3D9F1D3-A425-42CD-8C4E-C54C8894FCA2}" srcId="{8B900BFB-FEED-4917-ADFC-D7890D8E7FEF}" destId="{AFAC7C8D-CEF0-4A1A-A9B9-31CF36A0B38C}" srcOrd="2" destOrd="0" parTransId="{DF65D88D-5406-4E1F-BCF4-546B634DA5E9}" sibTransId="{603E22D9-7882-4C3A-92C2-C3AA6922C340}"/>
    <dgm:cxn modelId="{748294B8-25B1-426D-89B5-21249FCB44DB}" type="presOf" srcId="{2E1E5A5F-E448-47B6-9FC4-64049964B208}" destId="{5A0BDCB6-54B2-4EA4-A9FE-0E4B09E90070}" srcOrd="0" destOrd="0" presId="urn:microsoft.com/office/officeart/2005/8/layout/chevron2"/>
    <dgm:cxn modelId="{2DA80CC6-9A90-4C5F-85D1-1532757C2068}" srcId="{8B900BFB-FEED-4917-ADFC-D7890D8E7FEF}" destId="{A9E49784-F9C0-4EC1-BE88-74A595846D48}" srcOrd="1" destOrd="0" parTransId="{2BE71596-2805-43CC-8A40-E6E1FE1AEFD6}" sibTransId="{610E4B8A-C524-4213-89BF-8BE1DC9DC0D0}"/>
    <dgm:cxn modelId="{0570A575-D69C-4EE3-B4FB-F24522904A9C}" type="presOf" srcId="{9037AA5E-F284-4381-91B8-D52CE51E9458}" destId="{4FEAB691-AC24-41F8-9E76-9019728E6922}" srcOrd="0" destOrd="0" presId="urn:microsoft.com/office/officeart/2005/8/layout/chevron2"/>
    <dgm:cxn modelId="{78AE7D83-1E32-4244-A3F6-915514AA352D}" srcId="{AFAC7C8D-CEF0-4A1A-A9B9-31CF36A0B38C}" destId="{2E1E5A5F-E448-47B6-9FC4-64049964B208}" srcOrd="0" destOrd="0" parTransId="{CD844AAF-D4BC-4BD5-9D94-25400D7DC114}" sibTransId="{8BD200F1-42AE-4474-A5A7-D1DFDBB58966}"/>
    <dgm:cxn modelId="{8B68F85D-5A64-403F-9F6A-9DCAEF139BF3}" type="presOf" srcId="{AFAC7C8D-CEF0-4A1A-A9B9-31CF36A0B38C}" destId="{DF817978-E701-47A9-94F9-28E00861F99E}" srcOrd="0" destOrd="0" presId="urn:microsoft.com/office/officeart/2005/8/layout/chevron2"/>
    <dgm:cxn modelId="{8D45C572-D3E6-41E7-B56A-15F78C1E480A}" type="presOf" srcId="{591497DA-99C7-43AC-92DE-F65052678AB3}" destId="{DF55068F-8EF7-44B2-B408-6C240F07D508}" srcOrd="0" destOrd="0" presId="urn:microsoft.com/office/officeart/2005/8/layout/chevron2"/>
    <dgm:cxn modelId="{465AFC2E-1A5B-4F84-B30A-2A2E8F0E26CC}" srcId="{A9E49784-F9C0-4EC1-BE88-74A595846D48}" destId="{8FE233EB-C387-4857-8327-830CB494DA7C}" srcOrd="1" destOrd="0" parTransId="{7BE7BE55-5B66-4F80-A8EA-086090359F93}" sibTransId="{DDD8B34A-27B2-4B3C-B592-08324A792079}"/>
    <dgm:cxn modelId="{E4A9D538-4939-43F0-BDC5-6A8DD4D13362}" type="presParOf" srcId="{18FE04AE-A9C7-4558-8EB0-9726CEB02CC8}" destId="{7B290F8A-5287-47CF-AD65-9DE3C7991855}" srcOrd="0" destOrd="0" presId="urn:microsoft.com/office/officeart/2005/8/layout/chevron2"/>
    <dgm:cxn modelId="{A143F064-3FC2-4090-AC35-C01948412A96}" type="presParOf" srcId="{7B290F8A-5287-47CF-AD65-9DE3C7991855}" destId="{4FEAB691-AC24-41F8-9E76-9019728E6922}" srcOrd="0" destOrd="0" presId="urn:microsoft.com/office/officeart/2005/8/layout/chevron2"/>
    <dgm:cxn modelId="{8E91B26C-7378-4389-B347-E75EDBBE7CEF}" type="presParOf" srcId="{7B290F8A-5287-47CF-AD65-9DE3C7991855}" destId="{C4C4DFED-B22E-4064-B221-DA4324EB7EC4}" srcOrd="1" destOrd="0" presId="urn:microsoft.com/office/officeart/2005/8/layout/chevron2"/>
    <dgm:cxn modelId="{F1E30165-86C9-42B3-AE3A-A1D547541A65}" type="presParOf" srcId="{18FE04AE-A9C7-4558-8EB0-9726CEB02CC8}" destId="{EFD8FE50-A3A6-469C-BEA8-8285318FD0AA}" srcOrd="1" destOrd="0" presId="urn:microsoft.com/office/officeart/2005/8/layout/chevron2"/>
    <dgm:cxn modelId="{F9854A28-7C99-4B87-A807-F281654794C7}" type="presParOf" srcId="{18FE04AE-A9C7-4558-8EB0-9726CEB02CC8}" destId="{A078FF21-0C2E-4E8E-BB3D-BEACFB3D71EE}" srcOrd="2" destOrd="0" presId="urn:microsoft.com/office/officeart/2005/8/layout/chevron2"/>
    <dgm:cxn modelId="{C4C184B8-9A4D-450A-94C1-4F6B8B38A069}" type="presParOf" srcId="{A078FF21-0C2E-4E8E-BB3D-BEACFB3D71EE}" destId="{CE943E2A-FEC9-4A4F-91D2-24FDB431B6D5}" srcOrd="0" destOrd="0" presId="urn:microsoft.com/office/officeart/2005/8/layout/chevron2"/>
    <dgm:cxn modelId="{5753FAC1-6D31-4E56-BCA9-5FEE396732D4}" type="presParOf" srcId="{A078FF21-0C2E-4E8E-BB3D-BEACFB3D71EE}" destId="{DF55068F-8EF7-44B2-B408-6C240F07D508}" srcOrd="1" destOrd="0" presId="urn:microsoft.com/office/officeart/2005/8/layout/chevron2"/>
    <dgm:cxn modelId="{EB1E1A50-0684-42D4-9CCC-6F602F2E049C}" type="presParOf" srcId="{18FE04AE-A9C7-4558-8EB0-9726CEB02CC8}" destId="{68FFB5DC-B5DD-4D02-8A6D-20BC4EAF2B63}" srcOrd="3" destOrd="0" presId="urn:microsoft.com/office/officeart/2005/8/layout/chevron2"/>
    <dgm:cxn modelId="{D2EBD0C1-E79E-43F8-A066-A889536A166F}" type="presParOf" srcId="{18FE04AE-A9C7-4558-8EB0-9726CEB02CC8}" destId="{F4B8EC4B-CD5C-433D-A080-DA6DAAB9F9A4}" srcOrd="4" destOrd="0" presId="urn:microsoft.com/office/officeart/2005/8/layout/chevron2"/>
    <dgm:cxn modelId="{6CAFE8F6-BD92-436A-B1F5-EE7C5F475581}" type="presParOf" srcId="{F4B8EC4B-CD5C-433D-A080-DA6DAAB9F9A4}" destId="{DF817978-E701-47A9-94F9-28E00861F99E}" srcOrd="0" destOrd="0" presId="urn:microsoft.com/office/officeart/2005/8/layout/chevron2"/>
    <dgm:cxn modelId="{EA68A594-66A8-4242-96E3-A0969CECC71A}" type="presParOf" srcId="{F4B8EC4B-CD5C-433D-A080-DA6DAAB9F9A4}" destId="{5A0BDCB6-54B2-4EA4-A9FE-0E4B09E900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AB691-AC24-41F8-9E76-9019728E6922}">
      <dsp:nvSpPr>
        <dsp:cNvPr id="0" name=""/>
        <dsp:cNvSpPr/>
      </dsp:nvSpPr>
      <dsp:spPr>
        <a:xfrm rot="5400000">
          <a:off x="-221857" y="223590"/>
          <a:ext cx="1479047" cy="10353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+</a:t>
          </a:r>
          <a:endParaRPr lang="fr-FR" sz="2900" kern="1200" dirty="0"/>
        </a:p>
      </dsp:txBody>
      <dsp:txXfrm rot="-5400000">
        <a:off x="1" y="519398"/>
        <a:ext cx="1035332" cy="443715"/>
      </dsp:txXfrm>
    </dsp:sp>
    <dsp:sp modelId="{C4C4DFED-B22E-4064-B221-DA4324EB7EC4}">
      <dsp:nvSpPr>
        <dsp:cNvPr id="0" name=""/>
        <dsp:cNvSpPr/>
      </dsp:nvSpPr>
      <dsp:spPr>
        <a:xfrm rot="5400000">
          <a:off x="4467631" y="-3410453"/>
          <a:ext cx="961380" cy="78259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Enjeux/contraintes/besoins : énergétiques, alimentaires, environnementaux, démocratiques, culturels….</a:t>
          </a:r>
          <a:endParaRPr lang="fr-FR" sz="1900" kern="1200" dirty="0"/>
        </a:p>
      </dsp:txBody>
      <dsp:txXfrm rot="-5400000">
        <a:off x="1035333" y="68776"/>
        <a:ext cx="7779047" cy="867518"/>
      </dsp:txXfrm>
    </dsp:sp>
    <dsp:sp modelId="{CE943E2A-FEC9-4A4F-91D2-24FDB431B6D5}">
      <dsp:nvSpPr>
        <dsp:cNvPr id="0" name=""/>
        <dsp:cNvSpPr/>
      </dsp:nvSpPr>
      <dsp:spPr>
        <a:xfrm rot="5400000">
          <a:off x="-221857" y="1509604"/>
          <a:ext cx="1479047" cy="10353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+</a:t>
          </a:r>
          <a:endParaRPr lang="fr-FR" sz="2900" kern="1200" dirty="0"/>
        </a:p>
      </dsp:txBody>
      <dsp:txXfrm rot="-5400000">
        <a:off x="1" y="1805412"/>
        <a:ext cx="1035332" cy="443715"/>
      </dsp:txXfrm>
    </dsp:sp>
    <dsp:sp modelId="{DF55068F-8EF7-44B2-B408-6C240F07D508}">
      <dsp:nvSpPr>
        <dsp:cNvPr id="0" name=""/>
        <dsp:cNvSpPr/>
      </dsp:nvSpPr>
      <dsp:spPr>
        <a:xfrm rot="5400000">
          <a:off x="4467631" y="-2144551"/>
          <a:ext cx="961380" cy="78259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Révolution du numérique (en cours !)  : nouvelles mobilités, nouvelles accessibilités, nouvelles organisations, nouveaux marchés…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</dsp:txBody>
      <dsp:txXfrm rot="-5400000">
        <a:off x="1035333" y="1334678"/>
        <a:ext cx="7779047" cy="867518"/>
      </dsp:txXfrm>
    </dsp:sp>
    <dsp:sp modelId="{DF817978-E701-47A9-94F9-28E00861F99E}">
      <dsp:nvSpPr>
        <dsp:cNvPr id="0" name=""/>
        <dsp:cNvSpPr/>
      </dsp:nvSpPr>
      <dsp:spPr>
        <a:xfrm rot="5400000">
          <a:off x="-204038" y="2847265"/>
          <a:ext cx="1479047" cy="10353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=</a:t>
          </a:r>
          <a:endParaRPr lang="fr-FR" sz="2900" kern="1200" dirty="0"/>
        </a:p>
      </dsp:txBody>
      <dsp:txXfrm rot="-5400000">
        <a:off x="17820" y="3143073"/>
        <a:ext cx="1035332" cy="443715"/>
      </dsp:txXfrm>
    </dsp:sp>
    <dsp:sp modelId="{5A0BDCB6-54B2-4EA4-A9FE-0E4B09E90070}">
      <dsp:nvSpPr>
        <dsp:cNvPr id="0" name=""/>
        <dsp:cNvSpPr/>
      </dsp:nvSpPr>
      <dsp:spPr>
        <a:xfrm rot="5400000">
          <a:off x="4417716" y="-808622"/>
          <a:ext cx="1061210" cy="78259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Evolution des modes de vie :  tourisme, loisirs, santé, culture attractivité « cadre et qualité de vie » (nouveaux arrivants, nouvelles compétences, nouvelles énergies)</a:t>
          </a:r>
          <a:endParaRPr lang="fr-FR" sz="1900" kern="1200" dirty="0"/>
        </a:p>
      </dsp:txBody>
      <dsp:txXfrm rot="-5400000">
        <a:off x="1035332" y="2625566"/>
        <a:ext cx="7774174" cy="957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2709E-423A-4A76-B91D-F137B22863E6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259C1-FDD2-4706-AB04-8C46BBE19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6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 smtClean="0">
                <a:latin typeface="Arial" panose="020B0604020202020204" pitchFamily="34" charset="0"/>
                <a:ea typeface="Arial Unicode MS" panose="020B0604020202020204" pitchFamily="34" charset="-128"/>
              </a:rPr>
              <a:t>21/08/12</a:t>
            </a:r>
          </a:p>
        </p:txBody>
      </p:sp>
      <p:sp>
        <p:nvSpPr>
          <p:cNvPr id="21507" name="Rectangle 8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 smtClean="0">
                <a:latin typeface="Arial" panose="020B0604020202020204" pitchFamily="34" charset="0"/>
                <a:ea typeface="Arial Unicode MS" panose="020B0604020202020204" pitchFamily="34" charset="-128"/>
              </a:rPr>
              <a:t>CVC - RRF - Formation RRHN - 17/11/2010</a:t>
            </a:r>
          </a:p>
        </p:txBody>
      </p:sp>
      <p:sp>
        <p:nvSpPr>
          <p:cNvPr id="2150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291A02-E060-4B05-A98E-29183557E49A}" type="slidenum">
              <a:rPr lang="fr-FR" altLang="fr-FR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</a:pPr>
              <a:t>12</a:t>
            </a:fld>
            <a:endParaRPr lang="fr-FR" altLang="fr-FR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1509" name="Text Box 1"/>
          <p:cNvSpPr txBox="1">
            <a:spLocks noChangeArrowheads="1"/>
          </p:cNvSpPr>
          <p:nvPr/>
        </p:nvSpPr>
        <p:spPr bwMode="auto">
          <a:xfrm>
            <a:off x="917575" y="744538"/>
            <a:ext cx="4964113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7188" cy="4559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75138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4C0-B95C-4BE6-B2C6-8366A4BD071C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DFE6-4DBB-4DF2-8F87-590B1F20A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39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4C0-B95C-4BE6-B2C6-8366A4BD071C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DFE6-4DBB-4DF2-8F87-590B1F20A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9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4C0-B95C-4BE6-B2C6-8366A4BD071C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DFE6-4DBB-4DF2-8F87-590B1F20A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849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886A1-C370-4B59-B294-F4ECDD4A54B1}" type="datetime1">
              <a:rPr lang="fr-FR"/>
              <a:pPr>
                <a:defRPr/>
              </a:pPr>
              <a:t>05/03/2019</a:t>
            </a:fld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33DE-6432-406B-A1A0-BB0656218DA8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3226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4C0-B95C-4BE6-B2C6-8366A4BD071C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DFE6-4DBB-4DF2-8F87-590B1F20A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46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4C0-B95C-4BE6-B2C6-8366A4BD071C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DFE6-4DBB-4DF2-8F87-590B1F20A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13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4C0-B95C-4BE6-B2C6-8366A4BD071C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DFE6-4DBB-4DF2-8F87-590B1F20A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99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4C0-B95C-4BE6-B2C6-8366A4BD071C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DFE6-4DBB-4DF2-8F87-590B1F20A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92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4C0-B95C-4BE6-B2C6-8366A4BD071C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DFE6-4DBB-4DF2-8F87-590B1F20A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10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4C0-B95C-4BE6-B2C6-8366A4BD071C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DFE6-4DBB-4DF2-8F87-590B1F20A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24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4C0-B95C-4BE6-B2C6-8366A4BD071C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DFE6-4DBB-4DF2-8F87-590B1F20A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9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4C0-B95C-4BE6-B2C6-8366A4BD071C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DFE6-4DBB-4DF2-8F87-590B1F20A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9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694C0-B95C-4BE6-B2C6-8366A4BD071C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3DFE6-4DBB-4DF2-8F87-590B1F20A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84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8.png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21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Châteauponsac – le 23 octobre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9023" y="2342909"/>
            <a:ext cx="486444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/>
          </a:p>
          <a:p>
            <a:r>
              <a:rPr lang="fr-FR" sz="2400" b="1" dirty="0" smtClean="0"/>
              <a:t>Intervention de Jean-Yves Pineau </a:t>
            </a:r>
          </a:p>
          <a:p>
            <a:r>
              <a:rPr lang="fr-FR" sz="2400" b="1" dirty="0" smtClean="0"/>
              <a:t>Les LOCALOS </a:t>
            </a:r>
          </a:p>
          <a:p>
            <a:r>
              <a:rPr lang="fr-FR" sz="2000" dirty="0" smtClean="0"/>
              <a:t>(et ex directeur du Collectif Ville Campagne)</a:t>
            </a:r>
          </a:p>
          <a:p>
            <a:endParaRPr lang="fr-FR" sz="2400" b="1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958" y="1869129"/>
            <a:ext cx="6264000" cy="389555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943011" y="439042"/>
            <a:ext cx="9921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Plateforme « Accueil et Attractivité » Accompagnement individualisé – Formation-Action </a:t>
            </a:r>
          </a:p>
          <a:p>
            <a:pPr algn="r"/>
            <a:endParaRPr lang="fr-F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1741" y="4244005"/>
            <a:ext cx="4846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Pays du Haut-Limousin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19023" y="5209833"/>
            <a:ext cx="447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Accompagnement financé dans le cadre de la politique d’accueil du Massif central</a:t>
            </a:r>
            <a:endParaRPr lang="fr-FR" dirty="0"/>
          </a:p>
        </p:txBody>
      </p:sp>
      <p:grpSp>
        <p:nvGrpSpPr>
          <p:cNvPr id="10" name="Groupe 9"/>
          <p:cNvGrpSpPr>
            <a:grpSpLocks noChangeAspect="1"/>
          </p:cNvGrpSpPr>
          <p:nvPr/>
        </p:nvGrpSpPr>
        <p:grpSpPr>
          <a:xfrm>
            <a:off x="8308280" y="5883103"/>
            <a:ext cx="3609084" cy="536596"/>
            <a:chOff x="2062673" y="5952840"/>
            <a:chExt cx="5048250" cy="750570"/>
          </a:xfrm>
        </p:grpSpPr>
        <p:pic>
          <p:nvPicPr>
            <p:cNvPr id="11" name="Image 10" descr="C:\Users\vavaque\Dropbox\Plateforme Accueil Massif Central\DrapeauUE-rvb+mention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848" y="5952840"/>
              <a:ext cx="981075" cy="735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 descr="C:\Users\vavaque\Dropbox\Plateforme Accueil Massif Central\Marianne_RF.gif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673" y="6041105"/>
              <a:ext cx="933450" cy="556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22" descr="logoRVB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273" y="5971890"/>
              <a:ext cx="1122045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Afficher l'image d'origine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498" y="6015705"/>
              <a:ext cx="679450" cy="62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e 14"/>
          <p:cNvGrpSpPr>
            <a:grpSpLocks noChangeAspect="1"/>
          </p:cNvGrpSpPr>
          <p:nvPr/>
        </p:nvGrpSpPr>
        <p:grpSpPr>
          <a:xfrm>
            <a:off x="519023" y="5966595"/>
            <a:ext cx="5333901" cy="508528"/>
            <a:chOff x="3242847" y="436267"/>
            <a:chExt cx="5832153" cy="556031"/>
          </a:xfrm>
        </p:grpSpPr>
        <p:pic>
          <p:nvPicPr>
            <p:cNvPr id="16" name="Picture 4" descr="logo_adefpat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6328" y="488298"/>
              <a:ext cx="837049" cy="425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9006" y="513194"/>
              <a:ext cx="854200" cy="479104"/>
            </a:xfrm>
            <a:prstGeom prst="rect">
              <a:avLst/>
            </a:prstGeom>
          </p:spPr>
        </p:pic>
        <p:pic>
          <p:nvPicPr>
            <p:cNvPr id="18" name="Image 17" descr="http://www.maceo.pro/wp-content/themes/maceo_Rewrited/images/logo.pn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908" y="504895"/>
              <a:ext cx="851987" cy="414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18" descr="C:\Users\vavaque\Dropbox\Plateforme Accueil MAC Global\Appel d'offre\logo les localos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7261" y="488298"/>
              <a:ext cx="937739" cy="468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847" y="436267"/>
              <a:ext cx="1557006" cy="520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05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5896" y="1417828"/>
            <a:ext cx="9213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Subir ou agir ? </a:t>
            </a:r>
          </a:p>
          <a:p>
            <a:endParaRPr lang="fr-FR" sz="3600" dirty="0" smtClean="0"/>
          </a:p>
          <a:p>
            <a:endParaRPr lang="fr-FR" sz="3600" dirty="0"/>
          </a:p>
          <a:p>
            <a:r>
              <a:rPr lang="fr-FR" sz="3600" dirty="0" smtClean="0"/>
              <a:t>Construire l’attractivité territoriale !</a:t>
            </a:r>
          </a:p>
          <a:p>
            <a:r>
              <a:rPr lang="fr-FR" sz="3600" dirty="0" smtClean="0"/>
              <a:t> </a:t>
            </a:r>
          </a:p>
          <a:p>
            <a:r>
              <a:rPr lang="fr-FR" sz="3600" dirty="0" smtClean="0"/>
              <a:t>Les politiques d’accueil : un but et un prétexte !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337" y="725232"/>
            <a:ext cx="2800350" cy="16383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Dijon – le 11 octobre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97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774825" y="1546983"/>
            <a:ext cx="8642350" cy="471614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872493" y="349420"/>
            <a:ext cx="82296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8047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047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047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047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047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47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47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47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47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fr-FR" altLang="fr-FR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L’attractivité territoriale</a:t>
            </a:r>
            <a:br>
              <a:rPr lang="fr-FR" altLang="fr-FR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fr-FR" altLang="fr-FR" sz="2800" dirty="0">
                <a:solidFill>
                  <a:srgbClr val="009900"/>
                </a:solidFill>
                <a:latin typeface="Calibri" panose="020F0502020204030204" pitchFamily="34" charset="0"/>
              </a:rPr>
              <a:t>	</a:t>
            </a:r>
            <a:r>
              <a:rPr lang="fr-FR" altLang="fr-FR" sz="2800" dirty="0">
                <a:latin typeface="Calibri" panose="020F0502020204030204" pitchFamily="34" charset="0"/>
              </a:rPr>
              <a:t>/ faire rester, faire venir</a:t>
            </a:r>
            <a:endParaRPr lang="fr-FR" altLang="fr-FR" sz="2800" b="1" dirty="0">
              <a:latin typeface="Calibri" panose="020F050202020403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979861" y="5396096"/>
            <a:ext cx="8207375" cy="90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Relier économies résidentielle et productive</a:t>
            </a:r>
          </a:p>
          <a:p>
            <a:pPr algn="ctr">
              <a:lnSpc>
                <a:spcPct val="11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dans une stratégie de développement durable</a:t>
            </a:r>
          </a:p>
        </p:txBody>
      </p: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4499222" y="2418407"/>
            <a:ext cx="3055938" cy="2905125"/>
            <a:chOff x="1824" y="633"/>
            <a:chExt cx="2834" cy="2849"/>
          </a:xfrm>
        </p:grpSpPr>
        <p:sp>
          <p:nvSpPr>
            <p:cNvPr id="12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007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007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2267198" y="4148781"/>
            <a:ext cx="2232025" cy="9461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>
                <a:solidFill>
                  <a:schemeClr val="bg1"/>
                </a:solidFill>
                <a:latin typeface="Calibri" panose="020F0502020204030204" pitchFamily="34" charset="0"/>
              </a:rPr>
              <a:t>Attractivité résidentielle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7596436" y="2778769"/>
            <a:ext cx="2230437" cy="9461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>
                <a:solidFill>
                  <a:schemeClr val="tx2"/>
                </a:solidFill>
                <a:latin typeface="Calibri" panose="020F0502020204030204" pitchFamily="34" charset="0"/>
              </a:rPr>
              <a:t>Attractivité économique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2447381" y="1636707"/>
            <a:ext cx="7272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Attractivité globale du territoire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Dijon – le 11 octobre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9654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546707" y="469293"/>
            <a:ext cx="7958061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400" dirty="0" smtClean="0">
                <a:solidFill>
                  <a:schemeClr val="accent5">
                    <a:lumMod val="75000"/>
                  </a:schemeClr>
                </a:solidFill>
              </a:rPr>
              <a:t>LES POLITIQUES D’ACCUEIL et d’ATTRACTIVITE</a:t>
            </a:r>
            <a:r>
              <a:rPr lang="fr-FR" altLang="fr-FR" sz="2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altLang="fr-FR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altLang="fr-FR" sz="4000" dirty="0">
                <a:solidFill>
                  <a:schemeClr val="accent5">
                    <a:lumMod val="75000"/>
                  </a:schemeClr>
                </a:solidFill>
              </a:rPr>
              <a:t>construire l’OFFRE du territoire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58" y="401690"/>
            <a:ext cx="15128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3686420" y="2045444"/>
            <a:ext cx="7731125" cy="4117975"/>
            <a:chOff x="2279650" y="2205039"/>
            <a:chExt cx="7731125" cy="4117975"/>
          </a:xfrm>
        </p:grpSpPr>
        <p:sp>
          <p:nvSpPr>
            <p:cNvPr id="20485" name="Rectangle 4"/>
            <p:cNvSpPr>
              <a:spLocks noChangeArrowheads="1"/>
            </p:cNvSpPr>
            <p:nvPr/>
          </p:nvSpPr>
          <p:spPr bwMode="auto">
            <a:xfrm>
              <a:off x="2593976" y="5037139"/>
              <a:ext cx="7127875" cy="504825"/>
            </a:xfrm>
            <a:prstGeom prst="rect">
              <a:avLst/>
            </a:prstGeom>
            <a:noFill/>
            <a:ln w="936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fr-FR" altLang="fr-FR" sz="2400" dirty="0">
                  <a:solidFill>
                    <a:schemeClr val="accent5">
                      <a:lumMod val="75000"/>
                    </a:schemeClr>
                  </a:solidFill>
                </a:rPr>
                <a:t>L’offre d’accueil qualifiée du territoire</a:t>
              </a:r>
            </a:p>
          </p:txBody>
        </p:sp>
        <p:sp>
          <p:nvSpPr>
            <p:cNvPr id="20486" name="Text Box 5"/>
            <p:cNvSpPr txBox="1">
              <a:spLocks noChangeArrowheads="1"/>
            </p:cNvSpPr>
            <p:nvPr/>
          </p:nvSpPr>
          <p:spPr bwMode="auto">
            <a:xfrm>
              <a:off x="2378076" y="2205039"/>
              <a:ext cx="7561263" cy="46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>
                <a:spcBef>
                  <a:spcPts val="1500"/>
                </a:spcBef>
              </a:pPr>
              <a:r>
                <a:rPr lang="fr-FR" altLang="fr-FR" sz="2400" dirty="0">
                  <a:solidFill>
                    <a:schemeClr val="accent5">
                      <a:lumMod val="75000"/>
                    </a:schemeClr>
                  </a:solidFill>
                </a:rPr>
                <a:t>Enjeux du territoire/stratégie</a:t>
              </a:r>
            </a:p>
          </p:txBody>
        </p:sp>
        <p:sp>
          <p:nvSpPr>
            <p:cNvPr id="20487" name="Rectangle 6"/>
            <p:cNvSpPr>
              <a:spLocks noChangeArrowheads="1"/>
            </p:cNvSpPr>
            <p:nvPr/>
          </p:nvSpPr>
          <p:spPr bwMode="auto">
            <a:xfrm>
              <a:off x="2279650" y="3068638"/>
              <a:ext cx="2374900" cy="887412"/>
            </a:xfrm>
            <a:prstGeom prst="rect">
              <a:avLst/>
            </a:prstGeom>
            <a:noFill/>
            <a:ln w="936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fr-FR" altLang="fr-FR" sz="2000" b="1" dirty="0">
                  <a:solidFill>
                    <a:schemeClr val="accent5">
                      <a:lumMod val="75000"/>
                    </a:schemeClr>
                  </a:solidFill>
                </a:rPr>
                <a:t>Activité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fr-FR" altLang="fr-FR" sz="1400" dirty="0">
                  <a:solidFill>
                    <a:srgbClr val="5F5F5F"/>
                  </a:solidFill>
                </a:rPr>
                <a:t>(développement éco, emploi…)</a:t>
              </a:r>
            </a:p>
          </p:txBody>
        </p:sp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5113338" y="3094038"/>
              <a:ext cx="2133600" cy="887412"/>
            </a:xfrm>
            <a:prstGeom prst="rect">
              <a:avLst/>
            </a:prstGeom>
            <a:noFill/>
            <a:ln w="936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fr-FR" altLang="fr-FR" sz="2000" b="1" dirty="0">
                  <a:solidFill>
                    <a:schemeClr val="accent5">
                      <a:lumMod val="75000"/>
                    </a:schemeClr>
                  </a:solidFill>
                </a:rPr>
                <a:t>Réceptivité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fr-FR" altLang="fr-FR" sz="1400" dirty="0">
                  <a:solidFill>
                    <a:srgbClr val="5F5F5F"/>
                  </a:solidFill>
                </a:rPr>
                <a:t>(logement, foncier…)</a:t>
              </a:r>
            </a:p>
          </p:txBody>
        </p:sp>
        <p:sp>
          <p:nvSpPr>
            <p:cNvPr id="20489" name="Rectangle 8"/>
            <p:cNvSpPr>
              <a:spLocks noChangeArrowheads="1"/>
            </p:cNvSpPr>
            <p:nvPr/>
          </p:nvSpPr>
          <p:spPr bwMode="auto">
            <a:xfrm>
              <a:off x="7705725" y="3094038"/>
              <a:ext cx="2305050" cy="887412"/>
            </a:xfrm>
            <a:prstGeom prst="rect">
              <a:avLst/>
            </a:prstGeom>
            <a:noFill/>
            <a:ln w="936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fr-FR" altLang="fr-FR" sz="2000" b="1" dirty="0">
                  <a:solidFill>
                    <a:schemeClr val="accent5">
                      <a:lumMod val="75000"/>
                    </a:schemeClr>
                  </a:solidFill>
                </a:rPr>
                <a:t>Aménités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fr-FR" altLang="fr-FR" sz="1400" dirty="0">
                  <a:solidFill>
                    <a:srgbClr val="5F5F5F"/>
                  </a:solidFill>
                </a:rPr>
                <a:t>(services, équipements,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fr-FR" altLang="fr-FR" sz="1400" dirty="0">
                  <a:solidFill>
                    <a:srgbClr val="5F5F5F"/>
                  </a:solidFill>
                </a:rPr>
                <a:t>loisirs, cadre de vie…)</a:t>
              </a:r>
            </a:p>
          </p:txBody>
        </p:sp>
        <p:sp>
          <p:nvSpPr>
            <p:cNvPr id="20490" name="AutoShape 9"/>
            <p:cNvSpPr>
              <a:spLocks noChangeArrowheads="1"/>
            </p:cNvSpPr>
            <p:nvPr/>
          </p:nvSpPr>
          <p:spPr bwMode="auto">
            <a:xfrm>
              <a:off x="4394200" y="3262313"/>
              <a:ext cx="971550" cy="252412"/>
            </a:xfrm>
            <a:prstGeom prst="leftRightArrow">
              <a:avLst>
                <a:gd name="adj1" fmla="val 50000"/>
                <a:gd name="adj2" fmla="val 76625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  <p:sp>
          <p:nvSpPr>
            <p:cNvPr id="20491" name="AutoShape 10"/>
            <p:cNvSpPr>
              <a:spLocks noChangeArrowheads="1"/>
            </p:cNvSpPr>
            <p:nvPr/>
          </p:nvSpPr>
          <p:spPr bwMode="auto">
            <a:xfrm>
              <a:off x="6986588" y="3286126"/>
              <a:ext cx="1008062" cy="252413"/>
            </a:xfrm>
            <a:prstGeom prst="leftRightArrow">
              <a:avLst>
                <a:gd name="adj1" fmla="val 50000"/>
                <a:gd name="adj2" fmla="val 79504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  <p:sp>
          <p:nvSpPr>
            <p:cNvPr id="20492" name="AutoShape 11"/>
            <p:cNvSpPr>
              <a:spLocks noChangeArrowheads="1"/>
            </p:cNvSpPr>
            <p:nvPr/>
          </p:nvSpPr>
          <p:spPr bwMode="auto">
            <a:xfrm>
              <a:off x="5978526" y="2686051"/>
              <a:ext cx="360363" cy="26352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  <p:sp>
          <p:nvSpPr>
            <p:cNvPr id="20493" name="Text Box 12"/>
            <p:cNvSpPr txBox="1">
              <a:spLocks noChangeArrowheads="1"/>
            </p:cNvSpPr>
            <p:nvPr/>
          </p:nvSpPr>
          <p:spPr bwMode="auto">
            <a:xfrm>
              <a:off x="2522538" y="4102101"/>
              <a:ext cx="7129462" cy="398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>
                <a:spcBef>
                  <a:spcPts val="1250"/>
                </a:spcBef>
              </a:pPr>
              <a:r>
                <a:rPr lang="fr-FR" altLang="fr-FR" sz="2000">
                  <a:solidFill>
                    <a:srgbClr val="5F5F5F"/>
                  </a:solidFill>
                </a:rPr>
                <a:t>Construire, assembler, promouvoir, accompagner</a:t>
              </a:r>
            </a:p>
          </p:txBody>
        </p:sp>
        <p:sp>
          <p:nvSpPr>
            <p:cNvPr id="20494" name="AutoShape 13"/>
            <p:cNvSpPr>
              <a:spLocks noChangeArrowheads="1"/>
            </p:cNvSpPr>
            <p:nvPr/>
          </p:nvSpPr>
          <p:spPr bwMode="auto">
            <a:xfrm>
              <a:off x="5978526" y="5661026"/>
              <a:ext cx="360363" cy="28892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  <p:sp>
          <p:nvSpPr>
            <p:cNvPr id="20495" name="Text Box 14"/>
            <p:cNvSpPr txBox="1">
              <a:spLocks noChangeArrowheads="1"/>
            </p:cNvSpPr>
            <p:nvPr/>
          </p:nvSpPr>
          <p:spPr bwMode="auto">
            <a:xfrm>
              <a:off x="2593976" y="5924551"/>
              <a:ext cx="7129463" cy="398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>
                <a:spcBef>
                  <a:spcPts val="1250"/>
                </a:spcBef>
              </a:pPr>
              <a:r>
                <a:rPr lang="fr-FR" altLang="fr-FR" sz="2000" dirty="0">
                  <a:solidFill>
                    <a:srgbClr val="5F5F5F"/>
                  </a:solidFill>
                </a:rPr>
                <a:t>Faire connaître, communiquer</a:t>
              </a:r>
            </a:p>
          </p:txBody>
        </p:sp>
        <p:sp>
          <p:nvSpPr>
            <p:cNvPr id="20496" name="AutoShape 15"/>
            <p:cNvSpPr>
              <a:spLocks noChangeArrowheads="1"/>
            </p:cNvSpPr>
            <p:nvPr/>
          </p:nvSpPr>
          <p:spPr bwMode="auto">
            <a:xfrm>
              <a:off x="4754563" y="4581525"/>
              <a:ext cx="360362" cy="28733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  <p:sp>
          <p:nvSpPr>
            <p:cNvPr id="20497" name="AutoShape 16"/>
            <p:cNvSpPr>
              <a:spLocks noChangeArrowheads="1"/>
            </p:cNvSpPr>
            <p:nvPr/>
          </p:nvSpPr>
          <p:spPr bwMode="auto">
            <a:xfrm>
              <a:off x="7273926" y="4581525"/>
              <a:ext cx="360363" cy="28733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</p:grpSp>
      <p:sp>
        <p:nvSpPr>
          <p:cNvPr id="2" name="Rectangle 1"/>
          <p:cNvSpPr/>
          <p:nvPr/>
        </p:nvSpPr>
        <p:spPr>
          <a:xfrm>
            <a:off x="478373" y="2619432"/>
            <a:ext cx="2979201" cy="3151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Principes :</a:t>
            </a:r>
            <a:endParaRPr lang="fr-F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lvl="0" indent="-180975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1600" dirty="0"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Construire une offre d’accueil (qualifiée)</a:t>
            </a:r>
            <a:endParaRPr lang="fr-FR" sz="1200" dirty="0">
              <a:latin typeface="Book Antiqua" panose="02040602050305030304" pitchFamily="18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180975" lvl="0" indent="-180975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1600" dirty="0"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Promouvoir le territoire (mettre en </a:t>
            </a:r>
            <a:r>
              <a:rPr lang="fr-FR" sz="1600" dirty="0" smtClean="0"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désir), </a:t>
            </a:r>
            <a:r>
              <a:rPr lang="fr-FR" sz="1600" dirty="0"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prospecter et accompagner</a:t>
            </a:r>
            <a:endParaRPr lang="fr-FR" sz="1200" dirty="0">
              <a:latin typeface="Book Antiqua" panose="02040602050305030304" pitchFamily="18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180975" lvl="0" indent="-180975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1600" dirty="0"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Accueillir et intégrer (hospitalité et culture de l’accueil)</a:t>
            </a:r>
            <a:endParaRPr lang="fr-FR" sz="1200" dirty="0">
              <a:latin typeface="Book Antiqua" panose="02040602050305030304" pitchFamily="18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180975" lvl="0" indent="-180975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1600" dirty="0">
                <a:latin typeface="Calibri" panose="020F0502020204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Mobiliser les acteurs et s’organiser </a:t>
            </a:r>
            <a:endParaRPr lang="fr-FR" sz="1200" dirty="0">
              <a:effectLst/>
              <a:latin typeface="Book Antiqua" panose="02040602050305030304" pitchFamily="18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Dijon – le 11 octobre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0273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236823" y="602456"/>
            <a:ext cx="8231187" cy="850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70C0"/>
                </a:solidFill>
              </a:rPr>
              <a:t>Les « fondamentaux » de l’accueil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54310" y="1758155"/>
            <a:ext cx="7776864" cy="76944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Le projet du territoire </a:t>
            </a:r>
            <a:r>
              <a:rPr lang="fr-FR" sz="2000" dirty="0" smtClean="0"/>
              <a:t>(volonté partagée, gouvernance, diagnostic/enjeux, objectifs, stratégie, moyens)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2454310" y="3958852"/>
            <a:ext cx="777686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La construction de l’Offre territoriale, la valorisation des potentiels, l’émergence de nouvelles ressources (T.E.)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2463984" y="2882949"/>
            <a:ext cx="777686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La culture de l’accueil, la mobilisation des habitants, le « Vivre Ensemble », l’hospitalité du territoire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463984" y="5034755"/>
            <a:ext cx="777686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L’accompagnement – Faire réseau – Construire les ressources et les outils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475520" y="5739390"/>
            <a:ext cx="777686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La communication, la promotion, la prospection 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Dijon – le 11 octobre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63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Châteauponsac – le 23 octobre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90057" y="431265"/>
            <a:ext cx="9204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1"/>
                </a:solidFill>
              </a:rPr>
              <a:t>Consolider le réseau des Villages d’Accueil à partir des Comités locaux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65349" y="2201079"/>
            <a:ext cx="106613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Un </a:t>
            </a:r>
            <a:r>
              <a:rPr lang="fr-FR" sz="2800" dirty="0"/>
              <a:t>village </a:t>
            </a:r>
            <a:r>
              <a:rPr lang="fr-FR" sz="2800" dirty="0" smtClean="0"/>
              <a:t>accueillant c’est </a:t>
            </a:r>
            <a:r>
              <a:rPr lang="fr-FR" sz="2800" dirty="0"/>
              <a:t>une commune qui a la volonté d’accueillir de nouveaux habitants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/>
              <a:t>des familles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/>
              <a:t>qui vont </a:t>
            </a:r>
            <a:r>
              <a:rPr lang="fr-FR" sz="2800" b="1" dirty="0">
                <a:solidFill>
                  <a:schemeClr val="accent1"/>
                </a:solidFill>
              </a:rPr>
              <a:t>vivre et travailler </a:t>
            </a:r>
            <a:r>
              <a:rPr lang="fr-FR" sz="2800" dirty="0"/>
              <a:t>sur le territoire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/>
              <a:t>afin de contribuer à « garder en vie » les villages (activités économiques, écoles, services, associations, commerces…)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91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prstClr val="white"/>
                </a:solidFill>
                <a:latin typeface="Aller Light"/>
                <a:cs typeface="Aller Light"/>
              </a:rPr>
              <a:t>Châteauponsac – le 23 octobre 2018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63191" y="1746025"/>
            <a:ext cx="110531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 </a:t>
            </a:r>
            <a:r>
              <a:rPr lang="fr-FR" sz="2400" dirty="0">
                <a:solidFill>
                  <a:schemeClr val="accent1"/>
                </a:solidFill>
              </a:rPr>
              <a:t>comité </a:t>
            </a:r>
            <a:r>
              <a:rPr lang="fr-FR" sz="2400" dirty="0" smtClean="0">
                <a:solidFill>
                  <a:schemeClr val="accent1"/>
                </a:solidFill>
              </a:rPr>
              <a:t>local d’accueil </a:t>
            </a:r>
            <a:r>
              <a:rPr lang="fr-FR" sz="2400" dirty="0" smtClean="0"/>
              <a:t>est composé </a:t>
            </a:r>
            <a:r>
              <a:rPr lang="fr-FR" sz="2400" dirty="0"/>
              <a:t>de personnes motivées et bénévoles </a:t>
            </a:r>
            <a:r>
              <a:rPr lang="fr-FR" sz="2400" dirty="0" smtClean="0"/>
              <a:t>qui </a:t>
            </a:r>
            <a:r>
              <a:rPr lang="fr-FR" sz="2400" dirty="0"/>
              <a:t>s'engagent à : </a:t>
            </a:r>
          </a:p>
          <a:p>
            <a:r>
              <a:rPr lang="fr-FR" sz="24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/>
                </a:solidFill>
              </a:rPr>
              <a:t>Rassembler et mettre à jour </a:t>
            </a:r>
            <a:r>
              <a:rPr lang="fr-FR" sz="2400" dirty="0"/>
              <a:t>les informations concernant la commune (activités, services, écoles, commerces, etc.) </a:t>
            </a:r>
            <a:endParaRPr lang="fr-FR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/>
                </a:solidFill>
              </a:rPr>
              <a:t>Assurer </a:t>
            </a:r>
            <a:r>
              <a:rPr lang="fr-FR" sz="2400" dirty="0">
                <a:solidFill>
                  <a:schemeClr val="accent1"/>
                </a:solidFill>
              </a:rPr>
              <a:t>une veille sur « l’offre » </a:t>
            </a:r>
            <a:r>
              <a:rPr lang="fr-FR" sz="2400" dirty="0"/>
              <a:t>de la commune : immobilier, locaux vacants, bâtiments ou terrains disponibles, activités à reprendre…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Mettre en </a:t>
            </a:r>
            <a:r>
              <a:rPr lang="fr-FR" sz="2400" dirty="0" smtClean="0">
                <a:solidFill>
                  <a:schemeClr val="accent1"/>
                </a:solidFill>
              </a:rPr>
              <a:t>perspectives </a:t>
            </a:r>
            <a:r>
              <a:rPr lang="fr-FR" sz="2400" dirty="0">
                <a:solidFill>
                  <a:schemeClr val="accent1"/>
                </a:solidFill>
              </a:rPr>
              <a:t>les demandes </a:t>
            </a:r>
            <a:r>
              <a:rPr lang="fr-FR" sz="2400" dirty="0"/>
              <a:t>d’installation à partir des </a:t>
            </a:r>
            <a:r>
              <a:rPr lang="fr-FR" sz="2400" dirty="0" smtClean="0"/>
              <a:t>opportunités locales</a:t>
            </a:r>
            <a:endParaRPr lang="fr-FR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/>
                </a:solidFill>
              </a:rPr>
              <a:t>Accueillir et accompagner les familles </a:t>
            </a:r>
            <a:r>
              <a:rPr lang="fr-FR" sz="2400" dirty="0"/>
              <a:t>dans leur installation : répondre à leurs questions, les mettre en relation, donner les renseignements utiles pour faciliter leur intégration locale : personnes ou réseaux ressources, services, associations...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090057" y="431265"/>
            <a:ext cx="9204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1"/>
                </a:solidFill>
              </a:rPr>
              <a:t>Consolider le réseau des Villages d’Accueil à partir des Comités locaux</a:t>
            </a:r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Châteauponsac – le 23 octobre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90247" y="477481"/>
            <a:ext cx="9113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1"/>
                </a:solidFill>
              </a:rPr>
              <a:t>Le programme de la formation-Action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33046" y="1204427"/>
            <a:ext cx="111637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Objectifs principaux : </a:t>
            </a:r>
          </a:p>
          <a:p>
            <a:r>
              <a:rPr lang="fr-FR" sz="2400" dirty="0" smtClean="0"/>
              <a:t>Accompagner les acteurs des Comités Locaux et le réseau des villages d’accueil pour les consolider et aller plus loin dans les « outils » et la démarche.</a:t>
            </a:r>
          </a:p>
          <a:p>
            <a:endParaRPr lang="fr-FR" sz="2400" dirty="0"/>
          </a:p>
          <a:p>
            <a:r>
              <a:rPr lang="fr-FR" sz="2400" b="1" u="sng" dirty="0" smtClean="0"/>
              <a:t>Méthodologie :</a:t>
            </a:r>
            <a:r>
              <a:rPr lang="fr-FR" sz="2400" dirty="0" smtClean="0"/>
              <a:t>  Formation-Action</a:t>
            </a:r>
          </a:p>
          <a:p>
            <a:r>
              <a:rPr lang="fr-FR" sz="2400" dirty="0" smtClean="0"/>
              <a:t>3 ateliers pour définir les « outils ». Ces ateliers doivent permettre d’élaborer des fiches actions opérationnelles </a:t>
            </a:r>
            <a:endParaRPr lang="fr-FR" sz="2400" dirty="0"/>
          </a:p>
          <a:p>
            <a:r>
              <a:rPr lang="fr-FR" sz="2400" dirty="0" smtClean="0"/>
              <a:t>3 thèmes sont proposés : </a:t>
            </a:r>
          </a:p>
          <a:p>
            <a:pPr lvl="0"/>
            <a:r>
              <a:rPr lang="fr-FR" sz="2400" b="1" dirty="0">
                <a:solidFill>
                  <a:schemeClr val="accent1"/>
                </a:solidFill>
              </a:rPr>
              <a:t>Thème n°1</a:t>
            </a:r>
            <a:r>
              <a:rPr lang="fr-FR" sz="2400" b="1" dirty="0"/>
              <a:t> :</a:t>
            </a:r>
            <a:r>
              <a:rPr lang="fr-FR" sz="2400" dirty="0"/>
              <a:t> Comment rendre ma commune encore plus accueillante ?</a:t>
            </a:r>
          </a:p>
          <a:p>
            <a:pPr lvl="0"/>
            <a:r>
              <a:rPr lang="fr-FR" sz="2400" b="1" dirty="0">
                <a:solidFill>
                  <a:schemeClr val="accent1"/>
                </a:solidFill>
              </a:rPr>
              <a:t>Thème  n°2</a:t>
            </a:r>
            <a:r>
              <a:rPr lang="fr-FR" sz="2400" dirty="0"/>
              <a:t> : Les opportunités d’installation sur ma commune : comment on les identifie et comment on les transmet ?</a:t>
            </a:r>
          </a:p>
          <a:p>
            <a:pPr lvl="0"/>
            <a:r>
              <a:rPr lang="fr-FR" sz="2400" b="1" dirty="0">
                <a:solidFill>
                  <a:schemeClr val="accent1"/>
                </a:solidFill>
              </a:rPr>
              <a:t>Thème n° 3</a:t>
            </a:r>
            <a:r>
              <a:rPr lang="fr-FR" sz="2400" b="1" dirty="0"/>
              <a:t> :</a:t>
            </a:r>
            <a:r>
              <a:rPr lang="fr-FR" sz="2400" dirty="0"/>
              <a:t> Faire vivre et promouvoir l’accueil sur notre territoire : comment on utilise le réseau des communes d’accueil </a:t>
            </a:r>
            <a:r>
              <a:rPr lang="fr-FR" sz="2400" dirty="0" smtClean="0"/>
              <a:t>?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3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Châteauponsac – le 23 octobre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63191" y="1245996"/>
            <a:ext cx="103498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u="sng" dirty="0" smtClean="0"/>
              <a:t>Déroulement de </a:t>
            </a:r>
            <a:r>
              <a:rPr lang="fr-FR" sz="2400" b="1" u="sng" dirty="0"/>
              <a:t>la formation : </a:t>
            </a:r>
            <a:endParaRPr lang="fr-FR" sz="2400" b="1" u="sng" dirty="0" smtClean="0"/>
          </a:p>
          <a:p>
            <a:pPr lvl="0"/>
            <a:r>
              <a:rPr lang="fr-FR" sz="2400" dirty="0" smtClean="0"/>
              <a:t>2 </a:t>
            </a:r>
            <a:r>
              <a:rPr lang="fr-FR" sz="2400" dirty="0"/>
              <a:t>temps de travail seront organisés avant la fin de l’année + un séminaire de restitution.</a:t>
            </a:r>
          </a:p>
          <a:p>
            <a:pPr lvl="0"/>
            <a:endParaRPr lang="fr-FR" sz="1200" b="1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400" b="1" dirty="0" smtClean="0"/>
              <a:t>1</a:t>
            </a:r>
            <a:r>
              <a:rPr lang="fr-FR" sz="2400" b="1" baseline="30000" dirty="0" smtClean="0"/>
              <a:t>er</a:t>
            </a:r>
            <a:r>
              <a:rPr lang="fr-FR" sz="2400" b="1" dirty="0" smtClean="0"/>
              <a:t> </a:t>
            </a:r>
            <a:r>
              <a:rPr lang="fr-FR" sz="2400" b="1" dirty="0"/>
              <a:t>temps de travail (novembre) : identification des actions prioritaires sur lesquelles travailler</a:t>
            </a:r>
            <a:r>
              <a:rPr lang="fr-FR" sz="2400" dirty="0"/>
              <a:t>, (sur chacun des thèmes retenus) 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fr-FR" sz="1200" b="1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400" b="1" dirty="0" smtClean="0"/>
              <a:t>2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</a:t>
            </a:r>
            <a:r>
              <a:rPr lang="fr-FR" sz="2400" b="1" dirty="0"/>
              <a:t>temps de travail (décembre) : définition d’une méthodologie pour mettre les actions en œuvre </a:t>
            </a:r>
            <a:r>
              <a:rPr lang="fr-FR" sz="2400" b="1" dirty="0" smtClean="0"/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400" b="1" dirty="0"/>
              <a:t>Séminaire de restitution</a:t>
            </a:r>
            <a:r>
              <a:rPr lang="fr-FR" sz="2400" dirty="0"/>
              <a:t> (date à préciser ultérieurement) : Présentation, pour chacun des thèmes, de toutes Les actions retenues (et leur méthodologie de mise en œuvre).</a:t>
            </a:r>
          </a:p>
          <a:p>
            <a:endParaRPr lang="fr-FR" sz="2400" dirty="0" smtClean="0"/>
          </a:p>
          <a:p>
            <a:r>
              <a:rPr lang="fr-FR" sz="2400" dirty="0" smtClean="0">
                <a:solidFill>
                  <a:srgbClr val="FF0000"/>
                </a:solidFill>
              </a:rPr>
              <a:t>Chaque </a:t>
            </a:r>
            <a:r>
              <a:rPr lang="fr-FR" sz="2400" dirty="0">
                <a:solidFill>
                  <a:srgbClr val="FF0000"/>
                </a:solidFill>
              </a:rPr>
              <a:t>participant à la formation ne suivra qu’un seul des trois thèmes proposés.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30440" y="429942"/>
            <a:ext cx="9113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1"/>
                </a:solidFill>
              </a:rPr>
              <a:t>Le programme de la formation-Action</a:t>
            </a:r>
            <a:endParaRPr lang="fr-FR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Châteauponsac – le 23 octobre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170444" y="443131"/>
            <a:ext cx="934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1"/>
                </a:solidFill>
              </a:rPr>
              <a:t>Zoom sur les thèmes à partir d’exemples</a:t>
            </a:r>
            <a:endParaRPr lang="fr-FR" sz="3600" b="1" dirty="0">
              <a:solidFill>
                <a:schemeClr val="accent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43578" y="1788607"/>
            <a:ext cx="1018902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Thème 1 : Comment rendre ma commune encore plus accueillante ?</a:t>
            </a:r>
          </a:p>
          <a:p>
            <a:endParaRPr lang="fr-FR" sz="2400" dirty="0"/>
          </a:p>
          <a:p>
            <a:r>
              <a:rPr lang="fr-FR" sz="2400" dirty="0" smtClean="0"/>
              <a:t>Angles possibles 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Embellir (esthétique), participer à l’émergence de projets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Accueillir : incarner l’accueil (rôle et fonction des membres du CL, moments festifs…)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Renseigner : le livret d’accueil…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Promouvoir : blog, vidéo…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Motiver, intéresser : assurer la pérennité du CL (se donner joyeusement du « grain à moudre »)</a:t>
            </a:r>
          </a:p>
          <a:p>
            <a:endParaRPr lang="fr-FR" sz="2400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11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Châteauponsac – le 23 octobre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170444" y="443131"/>
            <a:ext cx="934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1"/>
                </a:solidFill>
              </a:rPr>
              <a:t>Zoom sur les thèmes à partir d’exemples</a:t>
            </a:r>
            <a:endParaRPr lang="fr-FR" sz="3600" b="1" dirty="0">
              <a:solidFill>
                <a:schemeClr val="accent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43578" y="1788607"/>
            <a:ext cx="101890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Thème 2 : Les opportunités d’installation sur ma commune : comment on les identifie et comment on les transmet ?</a:t>
            </a:r>
          </a:p>
          <a:p>
            <a:endParaRPr lang="fr-FR" sz="2400" dirty="0"/>
          </a:p>
          <a:p>
            <a:r>
              <a:rPr lang="fr-FR" sz="2400" dirty="0" smtClean="0"/>
              <a:t>Angles possibles 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Faire un diagnostic de village 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Comment sensibiliser les propriétaires de biens immobiliers vacants 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Comment repérer et anticiper les entrepreneurs cédants 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Quelle organisation locale ? Quels liens (transmission) avec le réseau, le pays, les structures de promotion des offres…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Comment penser l’actualisation ? 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23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388588" y="486060"/>
            <a:ext cx="2419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L’ambition</a:t>
            </a:r>
            <a:endParaRPr lang="fr-FR" sz="3200" b="1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8514272" y="1221586"/>
            <a:ext cx="171665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96500" y="1355299"/>
            <a:ext cx="978235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- Vers une </a:t>
            </a:r>
            <a:r>
              <a:rPr lang="fr-FR" sz="2400" b="1" dirty="0" smtClean="0">
                <a:solidFill>
                  <a:schemeClr val="accent1"/>
                </a:solidFill>
              </a:rPr>
              <a:t>coopérative </a:t>
            </a:r>
            <a:r>
              <a:rPr lang="fr-FR" sz="2400" b="1" u="sng" dirty="0" smtClean="0">
                <a:solidFill>
                  <a:schemeClr val="accent1"/>
                </a:solidFill>
              </a:rPr>
              <a:t>nationale</a:t>
            </a:r>
            <a:r>
              <a:rPr lang="fr-FR" sz="2400" b="1" dirty="0" smtClean="0">
                <a:solidFill>
                  <a:schemeClr val="accent1"/>
                </a:solidFill>
              </a:rPr>
              <a:t> </a:t>
            </a:r>
            <a:r>
              <a:rPr lang="fr-FR" sz="2400" dirty="0" smtClean="0"/>
              <a:t>en capacité de rassembler au-delà </a:t>
            </a:r>
            <a:r>
              <a:rPr lang="fr-FR" sz="2400" dirty="0"/>
              <a:t>des disciplines, secteurs, domaines, tous les acteurs </a:t>
            </a:r>
            <a:r>
              <a:rPr lang="fr-FR" sz="1600" dirty="0"/>
              <a:t>(territoires de projet, élus, techniciens, entreprises, associations, SCOOP, SCIC, chercheurs, laboratoires, consultants, collectifs citoyens, Conseils de Développement, personnes physiques…) </a:t>
            </a:r>
            <a:r>
              <a:rPr lang="fr-FR" sz="2400" dirty="0" smtClean="0"/>
              <a:t>et la construction d’un </a:t>
            </a:r>
            <a:r>
              <a:rPr lang="fr-FR" sz="2400" b="1" dirty="0" smtClean="0">
                <a:solidFill>
                  <a:schemeClr val="accent1"/>
                </a:solidFill>
              </a:rPr>
              <a:t>Fonds de Dotation</a:t>
            </a:r>
          </a:p>
          <a:p>
            <a:pPr algn="just"/>
            <a:r>
              <a:rPr lang="fr-FR" sz="2400" dirty="0" smtClean="0"/>
              <a:t>- S’inscrire et construire </a:t>
            </a:r>
            <a:r>
              <a:rPr lang="fr-FR" sz="2400" dirty="0"/>
              <a:t>des démarches de développement local. </a:t>
            </a:r>
            <a:r>
              <a:rPr lang="fr-FR" sz="2400" dirty="0" smtClean="0"/>
              <a:t>Celles-ci doivent s’inscrire dans la </a:t>
            </a:r>
            <a:r>
              <a:rPr lang="fr-FR" sz="2400" b="1" dirty="0" smtClean="0">
                <a:solidFill>
                  <a:schemeClr val="accent1"/>
                </a:solidFill>
              </a:rPr>
              <a:t>transition écologique des territoires.</a:t>
            </a:r>
          </a:p>
          <a:p>
            <a:pPr algn="just"/>
            <a:r>
              <a:rPr lang="fr-FR" sz="2400" dirty="0" smtClean="0">
                <a:solidFill>
                  <a:schemeClr val="accent1"/>
                </a:solidFill>
              </a:rPr>
              <a:t>- </a:t>
            </a:r>
            <a:r>
              <a:rPr lang="fr-FR" sz="2400" dirty="0" smtClean="0"/>
              <a:t>Fonctions : accompagnement (collectivités et acteurs), études, expérimentations, formations, cercle de réflexions et d’échanges…</a:t>
            </a:r>
          </a:p>
        </p:txBody>
      </p:sp>
      <p:sp>
        <p:nvSpPr>
          <p:cNvPr id="15" name="AutoShape 2" descr="Résultat de recherche d'images pour &quot;Coopérative humoristique&quot;"/>
          <p:cNvSpPr>
            <a:spLocks noChangeAspect="1" noChangeArrowheads="1"/>
          </p:cNvSpPr>
          <p:nvPr/>
        </p:nvSpPr>
        <p:spPr bwMode="auto">
          <a:xfrm>
            <a:off x="1949569" y="5228644"/>
            <a:ext cx="1802921" cy="9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272" y="4382962"/>
            <a:ext cx="2771775" cy="16478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3080" y="5392118"/>
            <a:ext cx="5451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« L’universel c’est le local moins les murs » </a:t>
            </a:r>
          </a:p>
          <a:p>
            <a:pPr algn="r"/>
            <a:r>
              <a:rPr lang="fr-FR" sz="2000" i="1" dirty="0"/>
              <a:t>M</a:t>
            </a:r>
            <a:r>
              <a:rPr lang="fr-FR" sz="2000" i="1" dirty="0" smtClean="0"/>
              <a:t>iguel </a:t>
            </a:r>
            <a:r>
              <a:rPr lang="fr-FR" sz="2000" i="1" dirty="0" err="1" smtClean="0"/>
              <a:t>Torga</a:t>
            </a:r>
            <a:endParaRPr lang="fr-FR" sz="20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Châteauponsac – le 23 octobre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  <p:grpSp>
        <p:nvGrpSpPr>
          <p:cNvPr id="14" name="Groupe 13"/>
          <p:cNvGrpSpPr>
            <a:grpSpLocks noChangeAspect="1"/>
          </p:cNvGrpSpPr>
          <p:nvPr/>
        </p:nvGrpSpPr>
        <p:grpSpPr>
          <a:xfrm>
            <a:off x="9416112" y="6142962"/>
            <a:ext cx="2223199" cy="330543"/>
            <a:chOff x="2062673" y="5952840"/>
            <a:chExt cx="5048250" cy="750570"/>
          </a:xfrm>
        </p:grpSpPr>
        <p:pic>
          <p:nvPicPr>
            <p:cNvPr id="16" name="Image 15" descr="C:\Users\vavaque\Dropbox\Plateforme Accueil Massif Central\DrapeauUE-rvb+mention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848" y="5952840"/>
              <a:ext cx="981075" cy="735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16" descr="C:\Users\vavaque\Dropbox\Plateforme Accueil Massif Central\Marianne_RF.gif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673" y="6041105"/>
              <a:ext cx="933450" cy="556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22" descr="logoRVB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273" y="5971890"/>
              <a:ext cx="1122045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 descr="Afficher l'image d'origine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498" y="6015705"/>
              <a:ext cx="679450" cy="62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e 20"/>
          <p:cNvGrpSpPr>
            <a:grpSpLocks noChangeAspect="1"/>
          </p:cNvGrpSpPr>
          <p:nvPr/>
        </p:nvGrpSpPr>
        <p:grpSpPr>
          <a:xfrm>
            <a:off x="532782" y="6124928"/>
            <a:ext cx="3733733" cy="355970"/>
            <a:chOff x="3242847" y="436267"/>
            <a:chExt cx="5832153" cy="556031"/>
          </a:xfrm>
        </p:grpSpPr>
        <p:pic>
          <p:nvPicPr>
            <p:cNvPr id="22" name="Picture 4" descr="logo_adefpat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6328" y="488298"/>
              <a:ext cx="837049" cy="425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9006" y="513194"/>
              <a:ext cx="854200" cy="479104"/>
            </a:xfrm>
            <a:prstGeom prst="rect">
              <a:avLst/>
            </a:prstGeom>
          </p:spPr>
        </p:pic>
        <p:pic>
          <p:nvPicPr>
            <p:cNvPr id="24" name="Image 23" descr="http://www.maceo.pro/wp-content/themes/maceo_Rewrited/images/logo.pn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908" y="504895"/>
              <a:ext cx="851987" cy="414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 24" descr="C:\Users\vavaque\Dropbox\Plateforme Accueil MAC Global\Appel d'offre\logo les localos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7261" y="488298"/>
              <a:ext cx="937739" cy="468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847" y="436267"/>
              <a:ext cx="1557006" cy="520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90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Châteauponsac – le 23 octobre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170444" y="443131"/>
            <a:ext cx="934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1"/>
                </a:solidFill>
              </a:rPr>
              <a:t>Zoom sur les thèmes à partir d’exemples</a:t>
            </a:r>
            <a:endParaRPr lang="fr-FR" sz="3600" b="1" dirty="0">
              <a:solidFill>
                <a:schemeClr val="accent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43578" y="1788607"/>
            <a:ext cx="10189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Thème 3 : Faire vivre et promouvoir l’accueil sur notre territoire : comment on utilise le réseau des communes d’accueil ?</a:t>
            </a:r>
          </a:p>
          <a:p>
            <a:endParaRPr lang="fr-FR" sz="2400" dirty="0"/>
          </a:p>
          <a:p>
            <a:r>
              <a:rPr lang="fr-FR" sz="2400" dirty="0" smtClean="0"/>
              <a:t>Angles possibles 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Construire un événement annuel/Biannuel d’échanges et de promotion des offres du réseau et du territoire ? Une Fête de l’Accueil  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Elaborer une vidéo virale 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Construire un calendrier de rencontres entre CL 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Se doter d’un « intranet » facile et efficace entre CL et Pays  ?</a:t>
            </a:r>
          </a:p>
        </p:txBody>
      </p:sp>
    </p:spTree>
    <p:extLst>
      <p:ext uri="{BB962C8B-B14F-4D97-AF65-F5344CB8AC3E}">
        <p14:creationId xmlns:p14="http://schemas.microsoft.com/office/powerpoint/2010/main" val="37274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286379" y="3912942"/>
            <a:ext cx="41497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MERCI ! </a:t>
            </a:r>
            <a:endParaRPr lang="fr-FR" sz="8800" dirty="0"/>
          </a:p>
        </p:txBody>
      </p:sp>
      <p:sp>
        <p:nvSpPr>
          <p:cNvPr id="8" name="AutoShape 2" descr="Résultat de recherche d'images pour &quot;image lapin montre alic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368" y="3470608"/>
            <a:ext cx="2948333" cy="2988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Châteauponsac – le 23 octobre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3144" y="1216095"/>
            <a:ext cx="1046033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Et en guise de petit cadeau : </a:t>
            </a:r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dirty="0" smtClean="0"/>
              <a:t>« Vous qui cherchez des mains secourables, sachez que vous en avez deux au bout de vos bras ! » Proverbe rural.</a:t>
            </a:r>
          </a:p>
          <a:p>
            <a:endParaRPr lang="fr-FR" sz="3200" dirty="0" smtClean="0"/>
          </a:p>
          <a:p>
            <a:endParaRPr lang="fr-FR" sz="3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31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Châteauponsac – le 23 octobre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76141" y="1778558"/>
            <a:ext cx="10128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Une vidéo pédagogique et ludique : la Glace à la Fourme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6522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Châteauponsac – le 23 octobre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75174" y="1657978"/>
            <a:ext cx="103096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u="sng" dirty="0"/>
              <a:t>A identifier pendant la diffusion : </a:t>
            </a:r>
            <a:endParaRPr lang="fr-FR" sz="2400" dirty="0"/>
          </a:p>
          <a:p>
            <a:r>
              <a:rPr lang="fr-FR" sz="24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/>
              <a:t>Quelles </a:t>
            </a:r>
            <a:r>
              <a:rPr lang="fr-FR" sz="2400" dirty="0"/>
              <a:t>sont les motivations qui ont poussé les habitants à se mobiliser pour que M. Martin achètent la grange 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/>
              <a:t> </a:t>
            </a:r>
            <a:r>
              <a:rPr lang="fr-FR" sz="2400" dirty="0" smtClean="0"/>
              <a:t>Quels </a:t>
            </a:r>
            <a:r>
              <a:rPr lang="fr-FR" sz="2400" dirty="0"/>
              <a:t>ont été les arguments et « subterfuges » utilisés pour convaincre M. Martin d’acheter ? </a:t>
            </a:r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/>
              <a:t>Quels </a:t>
            </a:r>
            <a:r>
              <a:rPr lang="fr-FR" sz="2400" dirty="0"/>
              <a:t>ont été les résultats obtenus </a:t>
            </a:r>
            <a:r>
              <a:rPr lang="fr-FR" sz="2400" dirty="0" smtClean="0"/>
              <a:t>?</a:t>
            </a:r>
            <a:endParaRPr lang="fr-FR" sz="2400" dirty="0"/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/>
              <a:t>Quels </a:t>
            </a:r>
            <a:r>
              <a:rPr lang="fr-FR" sz="2400" dirty="0"/>
              <a:t>pourraient être les principaux enseignements de cette expérience </a:t>
            </a:r>
            <a:r>
              <a:rPr lang="fr-FR" sz="2400" dirty="0" smtClean="0"/>
              <a:t>?</a:t>
            </a:r>
            <a:r>
              <a:rPr lang="fr-FR" sz="2400" dirty="0"/>
              <a:t> </a:t>
            </a:r>
          </a:p>
          <a:p>
            <a:r>
              <a:rPr lang="fr-FR" dirty="0"/>
              <a:t> 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90541" y="622998"/>
            <a:ext cx="9696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accent1"/>
                </a:solidFill>
              </a:rPr>
              <a:t>La glace à la Fourme</a:t>
            </a:r>
            <a:endParaRPr lang="fr-FR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685032" y="621103"/>
            <a:ext cx="742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Seules les paroles comptent. Le reste n’est que bavardage.</a:t>
            </a:r>
          </a:p>
          <a:p>
            <a:pPr algn="r"/>
            <a:r>
              <a:rPr lang="fr-FR" sz="2400" dirty="0" smtClean="0"/>
              <a:t>E. Ionesco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 flipH="1">
            <a:off x="1406058" y="1685504"/>
            <a:ext cx="845893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SOMMAIRE</a:t>
            </a:r>
          </a:p>
          <a:p>
            <a:endParaRPr lang="fr-FR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Les politiques d’accueil et d’attractivité (contexte, enseignements, enjeux)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La formation-Action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La glace à la Fourme</a:t>
            </a: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582" y="3715263"/>
            <a:ext cx="2619375" cy="17430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Châteauponsac – le 23 octobre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  <p:grpSp>
        <p:nvGrpSpPr>
          <p:cNvPr id="12" name="Groupe 11"/>
          <p:cNvGrpSpPr>
            <a:grpSpLocks noChangeAspect="1"/>
          </p:cNvGrpSpPr>
          <p:nvPr/>
        </p:nvGrpSpPr>
        <p:grpSpPr>
          <a:xfrm>
            <a:off x="8308280" y="5960163"/>
            <a:ext cx="3609084" cy="536596"/>
            <a:chOff x="2062673" y="5952840"/>
            <a:chExt cx="5048250" cy="750570"/>
          </a:xfrm>
        </p:grpSpPr>
        <p:pic>
          <p:nvPicPr>
            <p:cNvPr id="13" name="Image 12" descr="C:\Users\vavaque\Dropbox\Plateforme Accueil Massif Central\DrapeauUE-rvb+mention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848" y="5952840"/>
              <a:ext cx="981075" cy="735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C:\Users\vavaque\Dropbox\Plateforme Accueil Massif Central\Marianne_RF.gif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673" y="6041105"/>
              <a:ext cx="933450" cy="556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22" descr="logoRVB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273" y="5971890"/>
              <a:ext cx="1122045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 descr="Afficher l'image d'origine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498" y="6015705"/>
              <a:ext cx="679450" cy="62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e 16"/>
          <p:cNvGrpSpPr>
            <a:grpSpLocks noChangeAspect="1"/>
          </p:cNvGrpSpPr>
          <p:nvPr/>
        </p:nvGrpSpPr>
        <p:grpSpPr>
          <a:xfrm>
            <a:off x="519023" y="5966595"/>
            <a:ext cx="5333901" cy="508528"/>
            <a:chOff x="3242847" y="436267"/>
            <a:chExt cx="5832153" cy="556031"/>
          </a:xfrm>
        </p:grpSpPr>
        <p:pic>
          <p:nvPicPr>
            <p:cNvPr id="18" name="Picture 4" descr="logo_adefpat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6328" y="488298"/>
              <a:ext cx="837049" cy="425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9006" y="513194"/>
              <a:ext cx="854200" cy="479104"/>
            </a:xfrm>
            <a:prstGeom prst="rect">
              <a:avLst/>
            </a:prstGeom>
          </p:spPr>
        </p:pic>
        <p:pic>
          <p:nvPicPr>
            <p:cNvPr id="20" name="Image 19" descr="http://www.maceo.pro/wp-content/themes/maceo_Rewrited/images/logo.pn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908" y="504895"/>
              <a:ext cx="851987" cy="414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 20" descr="C:\Users\vavaque\Dropbox\Plateforme Accueil MAC Global\Appel d'offre\logo les localos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7261" y="488298"/>
              <a:ext cx="937739" cy="468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847" y="436267"/>
              <a:ext cx="1557006" cy="520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45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38356" y="1975449"/>
            <a:ext cx="11110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Les politiques d’accueil et d’attractivité contexte, enseignements et enjeux</a:t>
            </a:r>
            <a:endParaRPr lang="fr-FR" sz="5400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Châteauponsac – le 23 octobre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8308280" y="5960163"/>
            <a:ext cx="3609084" cy="536596"/>
            <a:chOff x="2062673" y="5952840"/>
            <a:chExt cx="5048250" cy="750570"/>
          </a:xfrm>
        </p:grpSpPr>
        <p:pic>
          <p:nvPicPr>
            <p:cNvPr id="9" name="Image 8" descr="C:\Users\vavaque\Dropbox\Plateforme Accueil Massif Central\DrapeauUE-rvb+mention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848" y="5952840"/>
              <a:ext cx="981075" cy="735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 descr="C:\Users\vavaque\Dropbox\Plateforme Accueil Massif Central\Marianne_RF.gif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673" y="6041105"/>
              <a:ext cx="933450" cy="556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22" descr="logoRVB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273" y="5971890"/>
              <a:ext cx="1122045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Afficher l'image d'origine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498" y="6015705"/>
              <a:ext cx="679450" cy="62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e 12"/>
          <p:cNvGrpSpPr>
            <a:grpSpLocks noChangeAspect="1"/>
          </p:cNvGrpSpPr>
          <p:nvPr/>
        </p:nvGrpSpPr>
        <p:grpSpPr>
          <a:xfrm>
            <a:off x="519023" y="5966595"/>
            <a:ext cx="5333901" cy="508528"/>
            <a:chOff x="3242847" y="436267"/>
            <a:chExt cx="5832153" cy="556031"/>
          </a:xfrm>
        </p:grpSpPr>
        <p:pic>
          <p:nvPicPr>
            <p:cNvPr id="14" name="Picture 4" descr="logo_adefpat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6328" y="488298"/>
              <a:ext cx="837049" cy="425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9006" y="513194"/>
              <a:ext cx="854200" cy="479104"/>
            </a:xfrm>
            <a:prstGeom prst="rect">
              <a:avLst/>
            </a:prstGeom>
          </p:spPr>
        </p:pic>
        <p:pic>
          <p:nvPicPr>
            <p:cNvPr id="16" name="Image 15" descr="http://www.maceo.pro/wp-content/themes/maceo_Rewrited/images/logo.pn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908" y="504895"/>
              <a:ext cx="851987" cy="414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16" descr="C:\Users\vavaque\Dropbox\Plateforme Accueil MAC Global\Appel d'offre\logo les localos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7261" y="488298"/>
              <a:ext cx="937739" cy="468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847" y="436267"/>
              <a:ext cx="1557006" cy="520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93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ZoneTexte 3"/>
          <p:cNvSpPr txBox="1">
            <a:spLocks noChangeArrowheads="1"/>
          </p:cNvSpPr>
          <p:nvPr/>
        </p:nvSpPr>
        <p:spPr bwMode="auto">
          <a:xfrm>
            <a:off x="1449089" y="1864356"/>
            <a:ext cx="75596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b="1" dirty="0">
                <a:solidFill>
                  <a:srgbClr val="0070C0"/>
                </a:solidFill>
              </a:rPr>
              <a:t>« Une envie de campagne » en constante augmentation depuis plus de 10 ans</a:t>
            </a:r>
          </a:p>
          <a:p>
            <a:endParaRPr lang="fr-FR" altLang="fr-FR" dirty="0">
              <a:solidFill>
                <a:srgbClr val="FF9933"/>
              </a:solidFill>
            </a:endParaRPr>
          </a:p>
          <a:p>
            <a:r>
              <a:rPr lang="fr-FR" altLang="fr-FR" b="1" dirty="0"/>
              <a:t>64% des Français</a:t>
            </a:r>
            <a:r>
              <a:rPr lang="fr-FR" altLang="fr-FR" dirty="0"/>
              <a:t> souhaitent vivre à la campagne selon un sondage publié en </a:t>
            </a:r>
            <a:r>
              <a:rPr lang="fr-FR" altLang="fr-FR" b="1" dirty="0"/>
              <a:t>septembre 2015</a:t>
            </a:r>
            <a:r>
              <a:rPr lang="fr-FR" altLang="fr-FR" dirty="0"/>
              <a:t> quand ils ne sont que 35% à préférer la vie en ville. Le taux grimpe même à 71% dans le Sud-Ouest de la France. </a:t>
            </a:r>
          </a:p>
          <a:p>
            <a:r>
              <a:rPr lang="fr-FR" altLang="fr-FR" dirty="0"/>
              <a:t>Ces données viennent confirmer une tendance que l’on observe depuis plusieurs années, comme le révélait un </a:t>
            </a:r>
            <a:r>
              <a:rPr lang="fr-FR" altLang="fr-FR" b="1" u="sng" dirty="0">
                <a:solidFill>
                  <a:srgbClr val="0070C0"/>
                </a:solidFill>
              </a:rPr>
              <a:t>sondage réalisé par BVA en 2011</a:t>
            </a:r>
            <a:r>
              <a:rPr lang="fr-FR" altLang="fr-FR" dirty="0"/>
              <a:t> : </a:t>
            </a:r>
            <a:r>
              <a:rPr lang="fr-FR" altLang="fr-FR" b="1" dirty="0"/>
              <a:t>l’ensemble des Français préfèrerait vivre à la campagne : 86% des ruraux et 54% des urbains. </a:t>
            </a:r>
            <a:r>
              <a:rPr lang="fr-FR" altLang="fr-FR" dirty="0"/>
              <a:t>Seule exception, les habitants de l’agglomération parisienne qui plébiscitent la ville pour 63% d’entre eux.</a:t>
            </a:r>
          </a:p>
          <a:p>
            <a:endParaRPr lang="fr-FR" altLang="fr-FR" dirty="0">
              <a:solidFill>
                <a:srgbClr val="FF9933"/>
              </a:solidFill>
            </a:endParaRPr>
          </a:p>
        </p:txBody>
      </p:sp>
      <p:sp>
        <p:nvSpPr>
          <p:cNvPr id="48132" name="ZoneTexte 4"/>
          <p:cNvSpPr txBox="1">
            <a:spLocks noChangeArrowheads="1"/>
          </p:cNvSpPr>
          <p:nvPr/>
        </p:nvSpPr>
        <p:spPr bwMode="auto">
          <a:xfrm>
            <a:off x="2566988" y="631825"/>
            <a:ext cx="71294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dirty="0">
                <a:solidFill>
                  <a:srgbClr val="0070C0"/>
                </a:solidFill>
              </a:rPr>
              <a:t>Les tendances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5873" y="1217613"/>
            <a:ext cx="2042337" cy="223742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Châteauponsac – le 23 octobre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  <p:grpSp>
        <p:nvGrpSpPr>
          <p:cNvPr id="10" name="Groupe 9"/>
          <p:cNvGrpSpPr>
            <a:grpSpLocks noChangeAspect="1"/>
          </p:cNvGrpSpPr>
          <p:nvPr/>
        </p:nvGrpSpPr>
        <p:grpSpPr>
          <a:xfrm>
            <a:off x="8308280" y="5960163"/>
            <a:ext cx="3609084" cy="536596"/>
            <a:chOff x="2062673" y="5952840"/>
            <a:chExt cx="5048250" cy="750570"/>
          </a:xfrm>
        </p:grpSpPr>
        <p:pic>
          <p:nvPicPr>
            <p:cNvPr id="11" name="Image 10" descr="C:\Users\vavaque\Dropbox\Plateforme Accueil Massif Central\DrapeauUE-rvb+mention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848" y="5952840"/>
              <a:ext cx="981075" cy="735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 descr="C:\Users\vavaque\Dropbox\Plateforme Accueil Massif Central\Marianne_RF.gif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673" y="6041105"/>
              <a:ext cx="933450" cy="556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22" descr="logoRVB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273" y="5971890"/>
              <a:ext cx="1122045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Afficher l'image d'origine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498" y="6015705"/>
              <a:ext cx="679450" cy="62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e 14"/>
          <p:cNvGrpSpPr>
            <a:grpSpLocks noChangeAspect="1"/>
          </p:cNvGrpSpPr>
          <p:nvPr/>
        </p:nvGrpSpPr>
        <p:grpSpPr>
          <a:xfrm>
            <a:off x="519023" y="5966595"/>
            <a:ext cx="5333901" cy="508528"/>
            <a:chOff x="3242847" y="436267"/>
            <a:chExt cx="5832153" cy="556031"/>
          </a:xfrm>
        </p:grpSpPr>
        <p:pic>
          <p:nvPicPr>
            <p:cNvPr id="16" name="Picture 4" descr="logo_adefpat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6328" y="488298"/>
              <a:ext cx="837049" cy="425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9006" y="513194"/>
              <a:ext cx="854200" cy="479104"/>
            </a:xfrm>
            <a:prstGeom prst="rect">
              <a:avLst/>
            </a:prstGeom>
          </p:spPr>
        </p:pic>
        <p:pic>
          <p:nvPicPr>
            <p:cNvPr id="18" name="Image 17" descr="http://www.maceo.pro/wp-content/themes/maceo_Rewrited/images/logo.pn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908" y="504895"/>
              <a:ext cx="851987" cy="414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18" descr="C:\Users\vavaque\Dropbox\Plateforme Accueil MAC Global\Appel d'offre\logo les localos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7261" y="488298"/>
              <a:ext cx="937739" cy="468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847" y="436267"/>
              <a:ext cx="1557006" cy="520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86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92475" y="1438661"/>
            <a:ext cx="9259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Evolution des </a:t>
            </a:r>
            <a:r>
              <a:rPr lang="fr-FR" sz="3200" b="1" dirty="0" smtClean="0">
                <a:solidFill>
                  <a:srgbClr val="0070C0"/>
                </a:solidFill>
              </a:rPr>
              <a:t>représentations</a:t>
            </a:r>
            <a:r>
              <a:rPr lang="fr-FR" sz="3200" dirty="0" smtClean="0"/>
              <a:t> : la preuve par la démographie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1492475" y="2744520"/>
            <a:ext cx="828607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 smtClean="0"/>
              <a:t>100 000 migrants / an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 smtClean="0"/>
              <a:t>3 cantons sur 4 en évolution démographique positive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 smtClean="0"/>
              <a:t>Le nombre de naissances dépasse le nombre de décès pour la première fois depuis deux siècles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 smtClean="0"/>
              <a:t>Des arrivants plutôt « actifs », en couple et avec des enfants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86294" y="465746"/>
            <a:ext cx="8038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 smtClean="0">
                <a:solidFill>
                  <a:srgbClr val="0070C0"/>
                </a:solidFill>
              </a:rPr>
              <a:t> </a:t>
            </a:r>
            <a:endParaRPr lang="fr-FR" sz="4400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40299" y="562708"/>
            <a:ext cx="940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0070C0"/>
                </a:solidFill>
              </a:rPr>
              <a:t>Quelques enseignements forts ! 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Châteauponsac – le 23 octobre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22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8" name="AutoShape 2" descr="Résultat de recherche d'images pour &quot;image lapin montre alic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80905" y="1460648"/>
            <a:ext cx="104301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Un territoire qui n’accueille pas est un territoire qui se délite !</a:t>
            </a:r>
          </a:p>
          <a:p>
            <a:endParaRPr lang="fr-F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La dépopulation n’est ni une fatalité ni forcément une catastrophe, mais… 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Partout, en France métropolitaine, où les territoires se sont bougés en faveur de l’accueil, des effets positifs ont été constatés ! </a:t>
            </a:r>
          </a:p>
          <a:p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2140299" y="562708"/>
            <a:ext cx="9405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0070C0"/>
                </a:solidFill>
              </a:rPr>
              <a:t>Quelques enseignements forts ! </a:t>
            </a:r>
            <a:endParaRPr lang="fr-FR" sz="4400" b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Bourbon l’Archambault – le 27 septembre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52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/>
          </p:nvPr>
        </p:nvGraphicFramePr>
        <p:xfrm>
          <a:off x="1785667" y="1468456"/>
          <a:ext cx="8861311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ouble vague 7"/>
          <p:cNvSpPr/>
          <p:nvPr/>
        </p:nvSpPr>
        <p:spPr>
          <a:xfrm>
            <a:off x="3200184" y="5462398"/>
            <a:ext cx="6032276" cy="901824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Nouveaux atouts pour  les territoires !</a:t>
            </a:r>
          </a:p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Nouvelles ressources à valoriser 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49570" y="345430"/>
            <a:ext cx="9848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b="1" dirty="0" smtClean="0">
                <a:ln w="222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Le contexte des territoires ruraux : des mutations fortes mais des opportunités à saisir  </a:t>
            </a:r>
            <a:endParaRPr lang="fr-FR" sz="2700" b="1" dirty="0">
              <a:ln w="222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Châteauponsac – le 23 octobre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201635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" y="193959"/>
            <a:ext cx="1519543" cy="833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70" y="1"/>
            <a:ext cx="10242430" cy="335309"/>
          </a:xfrm>
          <a:prstGeom prst="rect">
            <a:avLst/>
          </a:prstGeom>
        </p:spPr>
      </p:pic>
      <p:sp>
        <p:nvSpPr>
          <p:cNvPr id="15" name="AutoShape 2" descr="Résultat de recherche d'images pour &quot;Coopérative humoristique&quot;"/>
          <p:cNvSpPr>
            <a:spLocks noChangeAspect="1" noChangeArrowheads="1"/>
          </p:cNvSpPr>
          <p:nvPr/>
        </p:nvSpPr>
        <p:spPr bwMode="auto">
          <a:xfrm>
            <a:off x="1949569" y="5228644"/>
            <a:ext cx="1802921" cy="9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194185" y="1227145"/>
            <a:ext cx="1030112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400" dirty="0" smtClean="0"/>
              <a:t>Rester </a:t>
            </a:r>
            <a:r>
              <a:rPr lang="fr-FR" sz="2400" b="1" dirty="0" smtClean="0">
                <a:solidFill>
                  <a:schemeClr val="accent1"/>
                </a:solidFill>
              </a:rPr>
              <a:t>en vie </a:t>
            </a:r>
            <a:r>
              <a:rPr lang="fr-FR" sz="2400" dirty="0" smtClean="0"/>
              <a:t>pour les territoires ruraux, </a:t>
            </a:r>
            <a:r>
              <a:rPr lang="fr-FR" sz="2400" b="1" dirty="0" smtClean="0">
                <a:solidFill>
                  <a:schemeClr val="accent1"/>
                </a:solidFill>
              </a:rPr>
              <a:t>« faire » territoire </a:t>
            </a:r>
            <a:r>
              <a:rPr lang="fr-FR" sz="2400" dirty="0" smtClean="0"/>
              <a:t>pour les nouveaux EPCI, se mettre en capacité </a:t>
            </a:r>
            <a:r>
              <a:rPr lang="fr-FR" sz="2400" b="1" dirty="0" smtClean="0">
                <a:solidFill>
                  <a:schemeClr val="accent1"/>
                </a:solidFill>
              </a:rPr>
              <a:t>d’accompagner</a:t>
            </a:r>
            <a:r>
              <a:rPr lang="fr-FR" sz="2400" dirty="0" smtClean="0"/>
              <a:t> le développement local (ingénierie de projet). Préserver un autre mode de vie et en être fier ! Ne pas copier les métropoles.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400" dirty="0" smtClean="0"/>
              <a:t>Pour les locaux/migrants : enjeux </a:t>
            </a:r>
            <a:r>
              <a:rPr lang="fr-FR" sz="2400" dirty="0"/>
              <a:t>de </a:t>
            </a:r>
            <a:r>
              <a:rPr lang="fr-FR" sz="2400" b="1" dirty="0">
                <a:solidFill>
                  <a:schemeClr val="accent1"/>
                </a:solidFill>
              </a:rPr>
              <a:t>l’accès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/>
              <a:t>au logement, à l’activité, aux services </a:t>
            </a:r>
            <a:endParaRPr lang="fr-FR" sz="2400" dirty="0" smtClean="0"/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400" dirty="0" smtClean="0"/>
              <a:t>Facteurs </a:t>
            </a:r>
            <a:r>
              <a:rPr lang="fr-FR" sz="2400" dirty="0"/>
              <a:t>d’attractivité : </a:t>
            </a:r>
            <a:r>
              <a:rPr lang="fr-FR" sz="2400" b="1" dirty="0" smtClean="0">
                <a:solidFill>
                  <a:schemeClr val="accent1"/>
                </a:solidFill>
              </a:rPr>
              <a:t>cadre, coût et </a:t>
            </a:r>
            <a:r>
              <a:rPr lang="fr-FR" sz="2400" b="1" dirty="0">
                <a:solidFill>
                  <a:schemeClr val="accent1"/>
                </a:solidFill>
              </a:rPr>
              <a:t>qualité de vie, </a:t>
            </a:r>
            <a:r>
              <a:rPr lang="fr-FR" sz="2400" dirty="0"/>
              <a:t>présence de services, proximité urbaine (fonctions), </a:t>
            </a:r>
            <a:r>
              <a:rPr lang="fr-FR" sz="2400" b="1" dirty="0">
                <a:solidFill>
                  <a:schemeClr val="accent1"/>
                </a:solidFill>
              </a:rPr>
              <a:t>facteurs culturels et </a:t>
            </a:r>
            <a:r>
              <a:rPr lang="fr-FR" sz="2400" b="1" dirty="0" smtClean="0">
                <a:solidFill>
                  <a:schemeClr val="accent1"/>
                </a:solidFill>
              </a:rPr>
              <a:t>patrimoniaux. Savoir être accueillants ! </a:t>
            </a:r>
            <a:endParaRPr lang="fr-FR" sz="2400" b="1" dirty="0">
              <a:solidFill>
                <a:schemeClr val="accent1"/>
              </a:solidFill>
            </a:endParaRP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34455" y="488840"/>
            <a:ext cx="6066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chemeClr val="accent1"/>
                </a:solidFill>
              </a:rPr>
              <a:t>Enjeux et facteurs d’attractivité 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94185" y="5483346"/>
            <a:ext cx="10684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En décodé : on ne reste pas ou ne vient pas sur un territoire si celui-ci à une image, des « signes » de relégation ou si on s’y ennuie ferme !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605906"/>
            <a:ext cx="12192000" cy="276999"/>
          </a:xfrm>
          <a:prstGeom prst="rect">
            <a:avLst/>
          </a:prstGeom>
          <a:solidFill>
            <a:srgbClr val="0A5D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ller Light"/>
                <a:cs typeface="Aller Light"/>
              </a:rPr>
              <a:t>Châteauponsac – le 23 octobre 2018</a:t>
            </a:r>
            <a:endParaRPr lang="fr-FR" sz="1200" dirty="0">
              <a:solidFill>
                <a:schemeClr val="bg1"/>
              </a:solidFill>
              <a:latin typeface="Aller Light"/>
              <a:cs typeface="A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22339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923</Words>
  <Application>Microsoft Office PowerPoint</Application>
  <PresentationFormat>Personnalisé</PresentationFormat>
  <Paragraphs>195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 Windows</cp:lastModifiedBy>
  <cp:revision>26</cp:revision>
  <dcterms:created xsi:type="dcterms:W3CDTF">2018-10-23T07:48:01Z</dcterms:created>
  <dcterms:modified xsi:type="dcterms:W3CDTF">2019-03-05T13:55:24Z</dcterms:modified>
  <cp:contentStatus/>
</cp:coreProperties>
</file>