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4"/>
  </p:notesMasterIdLst>
  <p:sldIdLst>
    <p:sldId id="256" r:id="rId3"/>
    <p:sldId id="444" r:id="rId4"/>
    <p:sldId id="445" r:id="rId5"/>
    <p:sldId id="425" r:id="rId6"/>
    <p:sldId id="450" r:id="rId7"/>
    <p:sldId id="440" r:id="rId8"/>
    <p:sldId id="452" r:id="rId9"/>
    <p:sldId id="453" r:id="rId10"/>
    <p:sldId id="454" r:id="rId11"/>
    <p:sldId id="455" r:id="rId12"/>
    <p:sldId id="429" r:id="rId13"/>
    <p:sldId id="430" r:id="rId14"/>
    <p:sldId id="456" r:id="rId15"/>
    <p:sldId id="457" r:id="rId16"/>
    <p:sldId id="458" r:id="rId17"/>
    <p:sldId id="459" r:id="rId18"/>
    <p:sldId id="460" r:id="rId19"/>
    <p:sldId id="461" r:id="rId20"/>
    <p:sldId id="462" r:id="rId21"/>
    <p:sldId id="463" r:id="rId22"/>
    <p:sldId id="464" r:id="rId23"/>
  </p:sldIdLst>
  <p:sldSz cx="9144000" cy="7127875"/>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886"/>
    <a:srgbClr val="7DA62A"/>
    <a:srgbClr val="800080"/>
    <a:srgbClr val="99CC33"/>
    <a:srgbClr val="C0504D"/>
    <a:srgbClr val="85A420"/>
    <a:srgbClr val="FF6600"/>
    <a:srgbClr val="FFCA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1" autoAdjust="0"/>
    <p:restoredTop sz="86377" autoAdjust="0"/>
  </p:normalViewPr>
  <p:slideViewPr>
    <p:cSldViewPr>
      <p:cViewPr>
        <p:scale>
          <a:sx n="76" d="100"/>
          <a:sy n="76" d="100"/>
        </p:scale>
        <p:origin x="-1406" y="-48"/>
      </p:cViewPr>
      <p:guideLst>
        <p:guide orient="horz" pos="2160"/>
        <p:guide pos="2880"/>
      </p:guideLst>
    </p:cSldViewPr>
  </p:slideViewPr>
  <p:outlineViewPr>
    <p:cViewPr>
      <p:scale>
        <a:sx n="33" d="100"/>
        <a:sy n="33" d="100"/>
      </p:scale>
      <p:origin x="0" y="107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eaLnBrk="0" hangingPunct="0">
              <a:defRPr sz="1300"/>
            </a:lvl1pPr>
          </a:lstStyle>
          <a:p>
            <a:pPr>
              <a:defRPr/>
            </a:pPr>
            <a:endParaRPr lang="fr-FR" altLang="fr-FR"/>
          </a:p>
        </p:txBody>
      </p:sp>
      <p:sp>
        <p:nvSpPr>
          <p:cNvPr id="44035" name="Rectangle 3"/>
          <p:cNvSpPr>
            <a:spLocks noGrp="1" noChangeArrowheads="1"/>
          </p:cNvSpPr>
          <p:nvPr>
            <p:ph type="dt" idx="1"/>
          </p:nvPr>
        </p:nvSpPr>
        <p:spPr bwMode="auto">
          <a:xfrm>
            <a:off x="4021294"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eaLnBrk="0" hangingPunct="0">
              <a:defRPr sz="1300"/>
            </a:lvl1pPr>
          </a:lstStyle>
          <a:p>
            <a:pPr>
              <a:defRPr/>
            </a:pPr>
            <a:fld id="{1E3678ED-4D6C-455D-80C5-BD434481AEB4}" type="datetimeFigureOut">
              <a:rPr lang="fr-FR" altLang="fr-FR"/>
              <a:pPr>
                <a:defRPr/>
              </a:pPr>
              <a:t>09/06/2016</a:t>
            </a:fld>
            <a:endParaRPr lang="fr-FR" altLang="fr-FR"/>
          </a:p>
        </p:txBody>
      </p:sp>
      <p:sp>
        <p:nvSpPr>
          <p:cNvPr id="25604" name="Rectangle 4"/>
          <p:cNvSpPr>
            <a:spLocks noGrp="1" noRot="1" noChangeAspect="1" noChangeArrowheads="1" noTextEdit="1"/>
          </p:cNvSpPr>
          <p:nvPr>
            <p:ph type="sldImg" idx="2"/>
          </p:nvPr>
        </p:nvSpPr>
        <p:spPr bwMode="auto">
          <a:xfrm>
            <a:off x="1089025" y="768350"/>
            <a:ext cx="492125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44038" name="Rectangle 6"/>
          <p:cNvSpPr>
            <a:spLocks noGrp="1" noChangeArrowheads="1"/>
          </p:cNvSpPr>
          <p:nvPr>
            <p:ph type="ftr" sz="quarter" idx="4"/>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eaLnBrk="0" hangingPunct="0">
              <a:defRPr sz="1300"/>
            </a:lvl1pPr>
          </a:lstStyle>
          <a:p>
            <a:pPr>
              <a:defRPr/>
            </a:pPr>
            <a:endParaRPr lang="fr-FR" altLang="fr-FR"/>
          </a:p>
        </p:txBody>
      </p:sp>
      <p:sp>
        <p:nvSpPr>
          <p:cNvPr id="44039" name="Rectangle 7"/>
          <p:cNvSpPr>
            <a:spLocks noGrp="1" noChangeArrowheads="1"/>
          </p:cNvSpPr>
          <p:nvPr>
            <p:ph type="sldNum" sz="quarter" idx="5"/>
          </p:nvPr>
        </p:nvSpPr>
        <p:spPr bwMode="auto">
          <a:xfrm>
            <a:off x="4021294"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eaLnBrk="0" hangingPunct="0">
              <a:defRPr sz="1300"/>
            </a:lvl1pPr>
          </a:lstStyle>
          <a:p>
            <a:pPr>
              <a:defRPr/>
            </a:pPr>
            <a:fld id="{3E25E210-4449-482A-9382-A3B2CECFF386}" type="slidenum">
              <a:rPr lang="fr-FR" altLang="fr-FR"/>
              <a:pPr>
                <a:defRPr/>
              </a:pPr>
              <a:t>‹N°›</a:t>
            </a:fld>
            <a:endParaRPr lang="fr-FR" altLang="fr-FR"/>
          </a:p>
        </p:txBody>
      </p:sp>
    </p:spTree>
    <p:extLst>
      <p:ext uri="{BB962C8B-B14F-4D97-AF65-F5344CB8AC3E}">
        <p14:creationId xmlns:p14="http://schemas.microsoft.com/office/powerpoint/2010/main" val="3872774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Salon de coiffure dans un bureau de poste aux Sauvages</a:t>
            </a:r>
          </a:p>
          <a:p>
            <a:r>
              <a:rPr lang="fr-FR" dirty="0" smtClean="0"/>
              <a:t>Artisanat d’art (cuirs) dans une ancienne boucherie et ancien cabinet</a:t>
            </a:r>
            <a:r>
              <a:rPr lang="fr-FR" baseline="0" dirty="0" smtClean="0"/>
              <a:t> médical</a:t>
            </a:r>
          </a:p>
          <a:p>
            <a:r>
              <a:rPr lang="fr-FR" baseline="0" dirty="0" smtClean="0"/>
              <a:t>Ateliers d’</a:t>
            </a:r>
            <a:r>
              <a:rPr lang="fr-FR" baseline="0" dirty="0" err="1" smtClean="0"/>
              <a:t>arisanat</a:t>
            </a:r>
            <a:r>
              <a:rPr lang="fr-FR" baseline="0" dirty="0" smtClean="0"/>
              <a:t> (poterie…) dans une ancienne école à </a:t>
            </a:r>
            <a:r>
              <a:rPr lang="fr-FR" baseline="0" dirty="0" err="1" smtClean="0"/>
              <a:t>Cublize</a:t>
            </a:r>
            <a:endParaRPr lang="fr-FR" baseline="0" dirty="0" smtClean="0"/>
          </a:p>
          <a:p>
            <a:r>
              <a:rPr lang="fr-FR" baseline="0" dirty="0" smtClean="0"/>
              <a:t>Crèche dans un ancien bar resto</a:t>
            </a:r>
          </a:p>
        </p:txBody>
      </p:sp>
      <p:sp>
        <p:nvSpPr>
          <p:cNvPr id="4" name="Espace réservé du numéro de diapositive 3"/>
          <p:cNvSpPr>
            <a:spLocks noGrp="1"/>
          </p:cNvSpPr>
          <p:nvPr>
            <p:ph type="sldNum" sz="quarter" idx="10"/>
          </p:nvPr>
        </p:nvSpPr>
        <p:spPr/>
        <p:txBody>
          <a:bodyPr/>
          <a:lstStyle/>
          <a:p>
            <a:pPr>
              <a:defRPr/>
            </a:pPr>
            <a:fld id="{3E25E210-4449-482A-9382-A3B2CECFF386}" type="slidenum">
              <a:rPr lang="fr-FR" altLang="fr-FR" smtClean="0"/>
              <a:pPr>
                <a:defRPr/>
              </a:pPr>
              <a:t>15</a:t>
            </a:fld>
            <a:endParaRPr lang="fr-FR" altLang="fr-FR"/>
          </a:p>
        </p:txBody>
      </p:sp>
    </p:spTree>
    <p:extLst>
      <p:ext uri="{BB962C8B-B14F-4D97-AF65-F5344CB8AC3E}">
        <p14:creationId xmlns:p14="http://schemas.microsoft.com/office/powerpoint/2010/main" val="114981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92348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676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3147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214563"/>
            <a:ext cx="7772400" cy="152717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4038600"/>
            <a:ext cx="6400800" cy="1822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230665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
            <a:ext cx="8229600" cy="118745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63700"/>
            <a:ext cx="8229600" cy="47037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53790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579938"/>
            <a:ext cx="7772400" cy="1416050"/>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3021013"/>
            <a:ext cx="7772400" cy="155892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3698412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
            <a:ext cx="8229600" cy="118745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63700"/>
            <a:ext cx="4038600" cy="4703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63700"/>
            <a:ext cx="4038600" cy="4703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32815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
            <a:ext cx="8229600" cy="118745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95438"/>
            <a:ext cx="4040188" cy="665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260600"/>
            <a:ext cx="4040188" cy="4106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95438"/>
            <a:ext cx="4041775" cy="665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260600"/>
            <a:ext cx="4041775" cy="4106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931653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
            <a:ext cx="8229600" cy="118745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3900425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109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84163"/>
            <a:ext cx="3008313" cy="1208087"/>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84163"/>
            <a:ext cx="5111750" cy="60833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92250"/>
            <a:ext cx="3008313" cy="48752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81975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5478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989513"/>
            <a:ext cx="5486400" cy="588962"/>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36588"/>
            <a:ext cx="5486400" cy="42767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578475"/>
            <a:ext cx="5486400" cy="8366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877761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
            <a:ext cx="8229600" cy="118745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63700"/>
            <a:ext cx="8229600" cy="47037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71078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85750"/>
            <a:ext cx="2057400" cy="6081713"/>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85750"/>
            <a:ext cx="6019800" cy="608171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3554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2727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5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09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966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2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076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30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2192338"/>
            <a:ext cx="82296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 Click to edit Master text styles</a:t>
            </a:r>
          </a:p>
          <a:p>
            <a:pPr lvl="1"/>
            <a:r>
              <a:rPr lang="en-US" altLang="fr-FR" smtClean="0"/>
              <a:t>Second level</a:t>
            </a:r>
          </a:p>
          <a:p>
            <a:pPr lvl="2"/>
            <a:r>
              <a:rPr lang="en-US" altLang="fr-FR" smtClean="0"/>
              <a:t>Third level</a:t>
            </a:r>
          </a:p>
        </p:txBody>
      </p:sp>
      <p:sp>
        <p:nvSpPr>
          <p:cNvPr id="1027" name="Espace réservé du titre 1"/>
          <p:cNvSpPr>
            <a:spLocks noGrp="1"/>
          </p:cNvSpPr>
          <p:nvPr>
            <p:ph type="title"/>
          </p:nvPr>
        </p:nvSpPr>
        <p:spPr bwMode="auto">
          <a:xfrm>
            <a:off x="468313" y="1036638"/>
            <a:ext cx="82311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42" name="Text Box 18"/>
          <p:cNvSpPr txBox="1">
            <a:spLocks noChangeArrowheads="1"/>
          </p:cNvSpPr>
          <p:nvPr userDrawn="1"/>
        </p:nvSpPr>
        <p:spPr bwMode="auto">
          <a:xfrm>
            <a:off x="0" y="741363"/>
            <a:ext cx="2997200" cy="320675"/>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000" b="1" smtClean="0">
                <a:solidFill>
                  <a:schemeClr val="bg1"/>
                </a:solidFill>
                <a:latin typeface="Calibri" pitchFamily="34" charset="0"/>
              </a:rPr>
              <a:t>www.</a:t>
            </a:r>
            <a:r>
              <a:rPr lang="fr-FR" altLang="fr-FR" sz="1500" b="1" smtClean="0">
                <a:solidFill>
                  <a:schemeClr val="bg1"/>
                </a:solidFill>
                <a:latin typeface="Calibri" pitchFamily="34" charset="0"/>
              </a:rPr>
              <a:t>beaujolais-vertvotreavenir.com</a:t>
            </a:r>
          </a:p>
        </p:txBody>
      </p:sp>
      <p:sp>
        <p:nvSpPr>
          <p:cNvPr id="1029" name="Line 8"/>
          <p:cNvSpPr>
            <a:spLocks noChangeShapeType="1"/>
          </p:cNvSpPr>
          <p:nvPr userDrawn="1"/>
        </p:nvSpPr>
        <p:spPr bwMode="auto">
          <a:xfrm>
            <a:off x="0" y="2039938"/>
            <a:ext cx="9144000" cy="0"/>
          </a:xfrm>
          <a:prstGeom prst="line">
            <a:avLst/>
          </a:prstGeom>
          <a:noFill/>
          <a:ln w="9525">
            <a:solidFill>
              <a:srgbClr val="EB6F07"/>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1030" name="Picture 31" descr="BVVA BANDEAU ENTREPRENDRE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7463"/>
            <a:ext cx="91440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r" rtl="0" eaLnBrk="0" fontAlgn="base" hangingPunct="0">
        <a:spcBef>
          <a:spcPct val="0"/>
        </a:spcBef>
        <a:spcAft>
          <a:spcPct val="0"/>
        </a:spcAft>
        <a:defRPr sz="4000" b="1" kern="1200">
          <a:solidFill>
            <a:srgbClr val="6E3886"/>
          </a:solidFill>
          <a:latin typeface="+mj-lt"/>
          <a:ea typeface="+mj-ea"/>
          <a:cs typeface="+mj-cs"/>
        </a:defRPr>
      </a:lvl1pPr>
      <a:lvl2pPr algn="r" rtl="0" eaLnBrk="0" fontAlgn="base" hangingPunct="0">
        <a:spcBef>
          <a:spcPct val="0"/>
        </a:spcBef>
        <a:spcAft>
          <a:spcPct val="0"/>
        </a:spcAft>
        <a:defRPr sz="4000" b="1">
          <a:solidFill>
            <a:srgbClr val="6E3886"/>
          </a:solidFill>
          <a:latin typeface="Calibri" pitchFamily="34" charset="0"/>
        </a:defRPr>
      </a:lvl2pPr>
      <a:lvl3pPr algn="r" rtl="0" eaLnBrk="0" fontAlgn="base" hangingPunct="0">
        <a:spcBef>
          <a:spcPct val="0"/>
        </a:spcBef>
        <a:spcAft>
          <a:spcPct val="0"/>
        </a:spcAft>
        <a:defRPr sz="4000" b="1">
          <a:solidFill>
            <a:srgbClr val="6E3886"/>
          </a:solidFill>
          <a:latin typeface="Calibri" pitchFamily="34" charset="0"/>
        </a:defRPr>
      </a:lvl3pPr>
      <a:lvl4pPr algn="r" rtl="0" eaLnBrk="0" fontAlgn="base" hangingPunct="0">
        <a:spcBef>
          <a:spcPct val="0"/>
        </a:spcBef>
        <a:spcAft>
          <a:spcPct val="0"/>
        </a:spcAft>
        <a:defRPr sz="4000" b="1">
          <a:solidFill>
            <a:srgbClr val="6E3886"/>
          </a:solidFill>
          <a:latin typeface="Calibri" pitchFamily="34" charset="0"/>
        </a:defRPr>
      </a:lvl4pPr>
      <a:lvl5pPr algn="r" rtl="0" eaLnBrk="0" fontAlgn="base" hangingPunct="0">
        <a:spcBef>
          <a:spcPct val="0"/>
        </a:spcBef>
        <a:spcAft>
          <a:spcPct val="0"/>
        </a:spcAft>
        <a:defRPr sz="4000" b="1">
          <a:solidFill>
            <a:srgbClr val="6E3886"/>
          </a:solidFill>
          <a:latin typeface="Calibri" pitchFamily="34" charset="0"/>
        </a:defRPr>
      </a:lvl5pPr>
      <a:lvl6pPr marL="457200" algn="ctr" rtl="0" fontAlgn="base">
        <a:spcBef>
          <a:spcPct val="0"/>
        </a:spcBef>
        <a:spcAft>
          <a:spcPct val="0"/>
        </a:spcAft>
        <a:defRPr sz="4000" b="1">
          <a:solidFill>
            <a:srgbClr val="6E3886"/>
          </a:solidFill>
          <a:latin typeface="Calibri" pitchFamily="34" charset="0"/>
        </a:defRPr>
      </a:lvl6pPr>
      <a:lvl7pPr marL="914400" algn="ctr" rtl="0" fontAlgn="base">
        <a:spcBef>
          <a:spcPct val="0"/>
        </a:spcBef>
        <a:spcAft>
          <a:spcPct val="0"/>
        </a:spcAft>
        <a:defRPr sz="4000" b="1">
          <a:solidFill>
            <a:srgbClr val="6E3886"/>
          </a:solidFill>
          <a:latin typeface="Calibri" pitchFamily="34" charset="0"/>
        </a:defRPr>
      </a:lvl7pPr>
      <a:lvl8pPr marL="1371600" algn="ctr" rtl="0" fontAlgn="base">
        <a:spcBef>
          <a:spcPct val="0"/>
        </a:spcBef>
        <a:spcAft>
          <a:spcPct val="0"/>
        </a:spcAft>
        <a:defRPr sz="4000" b="1">
          <a:solidFill>
            <a:srgbClr val="6E3886"/>
          </a:solidFill>
          <a:latin typeface="Calibri" pitchFamily="34" charset="0"/>
        </a:defRPr>
      </a:lvl8pPr>
      <a:lvl9pPr marL="1828800" algn="ctr" rtl="0" fontAlgn="base">
        <a:spcBef>
          <a:spcPct val="0"/>
        </a:spcBef>
        <a:spcAft>
          <a:spcPct val="0"/>
        </a:spcAft>
        <a:defRPr sz="4000" b="1">
          <a:solidFill>
            <a:srgbClr val="6E3886"/>
          </a:solidFill>
          <a:latin typeface="Calibri" pitchFamily="34" charset="0"/>
        </a:defRPr>
      </a:lvl9pPr>
    </p:titleStyle>
    <p:bodyStyle>
      <a:lvl1pPr marL="363538" indent="-363538" algn="l" rtl="0" eaLnBrk="0" fontAlgn="base" hangingPunct="0">
        <a:spcBef>
          <a:spcPct val="20000"/>
        </a:spcBef>
        <a:spcAft>
          <a:spcPct val="0"/>
        </a:spcAft>
        <a:buSzPct val="90000"/>
        <a:buFont typeface="Arial" charset="0"/>
        <a:buBlip>
          <a:blip r:embed="rId14"/>
        </a:buBlip>
        <a:defRPr sz="3200" b="1" kern="1200">
          <a:solidFill>
            <a:srgbClr val="7DA62A"/>
          </a:solidFill>
          <a:latin typeface="+mn-lt"/>
          <a:ea typeface="+mn-ea"/>
          <a:cs typeface="+mn-cs"/>
        </a:defRPr>
      </a:lvl1pPr>
      <a:lvl2pPr marL="1174750" indent="-546100" algn="l" rtl="0" eaLnBrk="0" fontAlgn="base" hangingPunct="0">
        <a:spcBef>
          <a:spcPct val="20000"/>
        </a:spcBef>
        <a:spcAft>
          <a:spcPct val="0"/>
        </a:spcAft>
        <a:buSzPct val="60000"/>
        <a:buFont typeface="Arial" charset="0"/>
        <a:buBlip>
          <a:blip r:embed="rId15"/>
        </a:buBlip>
        <a:defRPr sz="2800" kern="1200">
          <a:solidFill>
            <a:schemeClr val="tx1"/>
          </a:solidFill>
          <a:latin typeface="+mn-lt"/>
          <a:ea typeface="+mn-ea"/>
          <a:cs typeface="+mn-cs"/>
        </a:defRPr>
      </a:lvl2pPr>
      <a:lvl3pPr marL="1603375" indent="-249238" algn="l" rtl="0" eaLnBrk="0" fontAlgn="base" hangingPunct="0">
        <a:spcBef>
          <a:spcPct val="20000"/>
        </a:spcBef>
        <a:spcAft>
          <a:spcPct val="0"/>
        </a:spcAft>
        <a:buClr>
          <a:srgbClr val="EFA003"/>
        </a:buClr>
        <a:buSzPct val="80000"/>
        <a:buFont typeface="Wingdings" pitchFamily="2" charset="2"/>
        <a:buChar char="§"/>
        <a:defRPr sz="2400" kern="1200">
          <a:solidFill>
            <a:schemeClr val="tx1"/>
          </a:solidFill>
          <a:latin typeface="+mn-lt"/>
          <a:ea typeface="+mn-ea"/>
          <a:cs typeface="+mn-cs"/>
        </a:defRPr>
      </a:lvl3pPr>
      <a:lvl4pPr marL="2011363"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41935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3.png"/><Relationship Id="rId12"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1.jpeg"/><Relationship Id="rId5" Type="http://schemas.openxmlformats.org/officeDocument/2006/relationships/image" Target="../media/image7.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jpe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eaujolais-vertvotreavenir.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2" descr="ECO TERRITOIR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11138"/>
            <a:ext cx="22860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41" descr="ENERGIE POSITIV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92138"/>
            <a:ext cx="2362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42" descr="TERRITOIRE ENTREPRENEUR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74750"/>
            <a:ext cx="35814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43" descr="visu ppt BV 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Box 1"/>
          <p:cNvSpPr txBox="1">
            <a:spLocks noChangeArrowheads="1"/>
          </p:cNvSpPr>
          <p:nvPr/>
        </p:nvSpPr>
        <p:spPr bwMode="auto">
          <a:xfrm>
            <a:off x="1066801" y="3411538"/>
            <a:ext cx="7924800" cy="26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spcBef>
                <a:spcPct val="20000"/>
              </a:spcBef>
              <a:buSzPct val="90000"/>
              <a:buFont typeface="Arial" charset="0"/>
              <a:buBlip>
                <a:blip r:embed="rId6"/>
              </a:buBlip>
              <a:defRPr sz="3200" b="1">
                <a:solidFill>
                  <a:srgbClr val="7DA62A"/>
                </a:solidFill>
                <a:latin typeface="Calibri" pitchFamily="34" charset="0"/>
              </a:defRPr>
            </a:lvl1pPr>
            <a:lvl2pPr marL="742950" indent="-285750" eaLnBrk="0" hangingPunct="0">
              <a:spcBef>
                <a:spcPct val="20000"/>
              </a:spcBef>
              <a:buSzPct val="60000"/>
              <a:buFont typeface="Arial" charset="0"/>
              <a:buBlip>
                <a:blip r:embed="rId7"/>
              </a:buBlip>
              <a:defRPr sz="2800">
                <a:solidFill>
                  <a:schemeClr val="tx1"/>
                </a:solidFill>
                <a:latin typeface="Calibri" pitchFamily="34" charset="0"/>
              </a:defRPr>
            </a:lvl2pPr>
            <a:lvl3pPr marL="1143000" indent="-228600" eaLnBrk="0" hangingPunct="0">
              <a:spcBef>
                <a:spcPct val="20000"/>
              </a:spcBef>
              <a:buClr>
                <a:srgbClr val="EFA003"/>
              </a:buClr>
              <a:buSzPct val="80000"/>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lnSpc>
                <a:spcPts val="1700"/>
              </a:lnSpc>
              <a:spcBef>
                <a:spcPct val="0"/>
              </a:spcBef>
              <a:buSzTx/>
              <a:buFontTx/>
              <a:buNone/>
            </a:pPr>
            <a:r>
              <a:rPr lang="fr-FR" altLang="zh-CN" sz="1800" dirty="0" smtClean="0">
                <a:solidFill>
                  <a:srgbClr val="FFFFFF"/>
                </a:solidFill>
              </a:rPr>
              <a:t>Présentation des villages d’accueil du Pays beaujolais</a:t>
            </a:r>
            <a:endParaRPr lang="en-US" altLang="zh-CN" sz="1800" b="0" dirty="0">
              <a:solidFill>
                <a:schemeClr val="tx1"/>
              </a:solidFill>
              <a:latin typeface="Arial" charset="0"/>
            </a:endParaRPr>
          </a:p>
        </p:txBody>
      </p:sp>
      <p:pic>
        <p:nvPicPr>
          <p:cNvPr id="2063" name="Picture 45" descr="TERRITOIRE ENTREPRENEUR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025900"/>
            <a:ext cx="49530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3" descr="logo Région"/>
          <p:cNvPicPr>
            <a:picLocks noChangeAspect="1" noChangeArrowheads="1"/>
          </p:cNvPicPr>
          <p:nvPr/>
        </p:nvPicPr>
        <p:blipFill>
          <a:blip r:embed="rId8" cstate="print"/>
          <a:srcRect/>
          <a:stretch>
            <a:fillRect/>
          </a:stretch>
        </p:blipFill>
        <p:spPr bwMode="auto">
          <a:xfrm>
            <a:off x="3657600" y="6405291"/>
            <a:ext cx="1258888" cy="242887"/>
          </a:xfrm>
          <a:prstGeom prst="rect">
            <a:avLst/>
          </a:prstGeom>
          <a:noFill/>
          <a:ln w="9525">
            <a:noFill/>
            <a:miter lim="800000"/>
            <a:headEnd/>
            <a:tailEnd/>
          </a:ln>
        </p:spPr>
      </p:pic>
      <p:pic>
        <p:nvPicPr>
          <p:cNvPr id="24" name="Picture 34" descr="Logo_FEDER"/>
          <p:cNvPicPr>
            <a:picLocks noChangeAspect="1" noChangeArrowheads="1"/>
          </p:cNvPicPr>
          <p:nvPr/>
        </p:nvPicPr>
        <p:blipFill>
          <a:blip r:embed="rId9" cstate="print"/>
          <a:srcRect/>
          <a:stretch>
            <a:fillRect/>
          </a:stretch>
        </p:blipFill>
        <p:spPr bwMode="auto">
          <a:xfrm>
            <a:off x="1295400" y="6252891"/>
            <a:ext cx="725487" cy="517525"/>
          </a:xfrm>
          <a:prstGeom prst="rect">
            <a:avLst/>
          </a:prstGeom>
          <a:noFill/>
          <a:ln w="9525">
            <a:noFill/>
            <a:miter lim="800000"/>
            <a:headEnd/>
            <a:tailEnd/>
          </a:ln>
        </p:spPr>
      </p:pic>
      <p:pic>
        <p:nvPicPr>
          <p:cNvPr id="25" name="Picture 36" descr="Logo_SMB_CDDRA"/>
          <p:cNvPicPr>
            <a:picLocks noChangeAspect="1" noChangeArrowheads="1"/>
          </p:cNvPicPr>
          <p:nvPr/>
        </p:nvPicPr>
        <p:blipFill>
          <a:blip r:embed="rId10" cstate="print"/>
          <a:srcRect/>
          <a:stretch>
            <a:fillRect/>
          </a:stretch>
        </p:blipFill>
        <p:spPr bwMode="auto">
          <a:xfrm>
            <a:off x="5334000" y="6176691"/>
            <a:ext cx="533400" cy="533400"/>
          </a:xfrm>
          <a:prstGeom prst="rect">
            <a:avLst/>
          </a:prstGeom>
          <a:noFill/>
          <a:ln w="9525">
            <a:noFill/>
            <a:miter lim="800000"/>
            <a:headEnd/>
            <a:tailEnd/>
          </a:ln>
        </p:spPr>
      </p:pic>
      <p:pic>
        <p:nvPicPr>
          <p:cNvPr id="26" name="Picture 38" descr="Logo CCHB"/>
          <p:cNvPicPr>
            <a:picLocks noChangeAspect="1" noChangeArrowheads="1"/>
          </p:cNvPicPr>
          <p:nvPr/>
        </p:nvPicPr>
        <p:blipFill>
          <a:blip r:embed="rId11" cstate="print"/>
          <a:srcRect/>
          <a:stretch>
            <a:fillRect/>
          </a:stretch>
        </p:blipFill>
        <p:spPr bwMode="auto">
          <a:xfrm>
            <a:off x="7315200" y="6176691"/>
            <a:ext cx="685800" cy="617538"/>
          </a:xfrm>
          <a:prstGeom prst="rect">
            <a:avLst/>
          </a:prstGeom>
          <a:noFill/>
          <a:ln w="9525">
            <a:noFill/>
            <a:miter lim="800000"/>
            <a:headEnd/>
            <a:tailEnd/>
          </a:ln>
        </p:spPr>
      </p:pic>
      <p:pic>
        <p:nvPicPr>
          <p:cNvPr id="27" name="Picture 39" descr="7cor-habita-dev"/>
          <p:cNvPicPr>
            <a:picLocks noChangeAspect="1" noChangeArrowheads="1"/>
          </p:cNvPicPr>
          <p:nvPr/>
        </p:nvPicPr>
        <p:blipFill>
          <a:blip r:embed="rId12" cstate="print"/>
          <a:srcRect/>
          <a:stretch>
            <a:fillRect/>
          </a:stretch>
        </p:blipFill>
        <p:spPr bwMode="auto">
          <a:xfrm>
            <a:off x="6248400" y="6176691"/>
            <a:ext cx="838200" cy="596900"/>
          </a:xfrm>
          <a:prstGeom prst="rect">
            <a:avLst/>
          </a:prstGeom>
          <a:noFill/>
          <a:ln w="9525">
            <a:noFill/>
            <a:miter lim="800000"/>
            <a:headEnd/>
            <a:tailEnd/>
          </a:ln>
        </p:spPr>
      </p:pic>
      <p:pic>
        <p:nvPicPr>
          <p:cNvPr id="28" name="Image 27" descr="datar-cget.png"/>
          <p:cNvPicPr>
            <a:picLocks noChangeAspect="1"/>
          </p:cNvPicPr>
          <p:nvPr/>
        </p:nvPicPr>
        <p:blipFill>
          <a:blip r:embed="rId13" cstate="print"/>
          <a:stretch>
            <a:fillRect/>
          </a:stretch>
        </p:blipFill>
        <p:spPr>
          <a:xfrm>
            <a:off x="2216372" y="6176691"/>
            <a:ext cx="1288828" cy="617769"/>
          </a:xfrm>
          <a:prstGeom prst="rect">
            <a:avLst/>
          </a:prstGeom>
        </p:spPr>
      </p:pic>
      <p:pic>
        <p:nvPicPr>
          <p:cNvPr id="29" name="Image 28" descr="ccsb.jpg"/>
          <p:cNvPicPr>
            <a:picLocks noChangeAspect="1"/>
          </p:cNvPicPr>
          <p:nvPr/>
        </p:nvPicPr>
        <p:blipFill>
          <a:blip r:embed="rId14" cstate="print"/>
          <a:stretch>
            <a:fillRect/>
          </a:stretch>
        </p:blipFill>
        <p:spPr>
          <a:xfrm>
            <a:off x="8305800" y="6154737"/>
            <a:ext cx="609600" cy="611535"/>
          </a:xfrm>
          <a:prstGeom prst="rect">
            <a:avLst/>
          </a:prstGeom>
        </p:spPr>
      </p:pic>
      <p:pic>
        <p:nvPicPr>
          <p:cNvPr id="30" name="Image 29" descr="Logo UE BD.jpg"/>
          <p:cNvPicPr>
            <a:picLocks noChangeAspect="1"/>
          </p:cNvPicPr>
          <p:nvPr/>
        </p:nvPicPr>
        <p:blipFill>
          <a:blip r:embed="rId15" cstate="print"/>
          <a:stretch>
            <a:fillRect/>
          </a:stretch>
        </p:blipFill>
        <p:spPr>
          <a:xfrm>
            <a:off x="228600" y="6252891"/>
            <a:ext cx="725325" cy="484759"/>
          </a:xfrm>
          <a:prstGeom prst="rect">
            <a:avLst/>
          </a:prstGeom>
        </p:spPr>
      </p:pic>
      <p:sp>
        <p:nvSpPr>
          <p:cNvPr id="31" name="Rectangle 30"/>
          <p:cNvSpPr/>
          <p:nvPr/>
        </p:nvSpPr>
        <p:spPr>
          <a:xfrm>
            <a:off x="152400" y="6845742"/>
            <a:ext cx="8610600" cy="215444"/>
          </a:xfrm>
          <a:prstGeom prst="rect">
            <a:avLst/>
          </a:prstGeom>
        </p:spPr>
        <p:txBody>
          <a:bodyPr wrap="square">
            <a:spAutoFit/>
          </a:bodyPr>
          <a:lstStyle/>
          <a:p>
            <a:r>
              <a:rPr lang="fr-FR" sz="800" b="1" i="1" dirty="0" smtClean="0">
                <a:solidFill>
                  <a:srgbClr val="6E3886"/>
                </a:solidFill>
              </a:rPr>
              <a:t>Beaujolais Vert Votre Avenir bénéficie du soutien financier de l’Europe, de l’Etat, de la Région Auvergne Rhône-Alpes et des collectivités locales</a:t>
            </a:r>
            <a:endParaRPr lang="fr-FR" sz="800" dirty="0">
              <a:solidFill>
                <a:srgbClr val="6E388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760413" y="1112837"/>
            <a:ext cx="8231187" cy="850900"/>
          </a:xfrm>
        </p:spPr>
        <p:txBody>
          <a:bodyPr/>
          <a:lstStyle/>
          <a:p>
            <a:r>
              <a:rPr lang="fr-FR" altLang="fr-FR" dirty="0" smtClean="0"/>
              <a:t>Les point à faire progresser</a:t>
            </a:r>
          </a:p>
        </p:txBody>
      </p:sp>
      <p:sp>
        <p:nvSpPr>
          <p:cNvPr id="14339" name="Espace réservé du contenu 2"/>
          <p:cNvSpPr>
            <a:spLocks noGrp="1"/>
          </p:cNvSpPr>
          <p:nvPr>
            <p:ph idx="1"/>
          </p:nvPr>
        </p:nvSpPr>
        <p:spPr>
          <a:xfrm>
            <a:off x="228600" y="2449512"/>
            <a:ext cx="8458200" cy="3933825"/>
          </a:xfrm>
        </p:spPr>
        <p:txBody>
          <a:bodyPr/>
          <a:lstStyle/>
          <a:p>
            <a:pPr lvl="1"/>
            <a:r>
              <a:rPr lang="fr-FR" sz="2000" dirty="0" smtClean="0"/>
              <a:t>Certaines communes n’ont pas mobilisé de vrai comité local : seul un élu (le maire ou un adjoint) était référent village d’accueil. </a:t>
            </a:r>
          </a:p>
          <a:p>
            <a:pPr lvl="1"/>
            <a:r>
              <a:rPr lang="fr-FR" sz="2000" dirty="0" smtClean="0"/>
              <a:t>Culture de l’accueil : l’accueil dans la commune se limite souvent à un RV avec le Maire ou l’adjoint au moment de l’arrivée. </a:t>
            </a:r>
          </a:p>
          <a:p>
            <a:pPr lvl="1"/>
            <a:r>
              <a:rPr lang="fr-FR" sz="2000" dirty="0" smtClean="0"/>
              <a:t>Pas toujours facile de faire des liens entre les demandes et les offres du territoire : ça ne « s ’emboite pas » automatiquement et certains locaux ou offres ne trouvent pas repreneurs.</a:t>
            </a:r>
          </a:p>
          <a:p>
            <a:pPr lvl="1"/>
            <a:r>
              <a:rPr lang="fr-FR" sz="2000" dirty="0" smtClean="0"/>
              <a:t>les communautés de communes ont considéré que la politique d’accueil était « le truc des villages d’accueil » et ne se sont pas toujours senties concernées par les enjeux d’économie de proximité. </a:t>
            </a:r>
          </a:p>
        </p:txBody>
      </p:sp>
      <p:pic>
        <p:nvPicPr>
          <p:cNvPr id="4" name="Picture 4" descr="TERRITOIRE ENTREPRENEUR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354138"/>
            <a:ext cx="2590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627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152400" y="1189038"/>
            <a:ext cx="8675688" cy="850900"/>
          </a:xfrm>
        </p:spPr>
        <p:txBody>
          <a:bodyPr/>
          <a:lstStyle/>
          <a:p>
            <a:r>
              <a:rPr lang="fr-FR" altLang="fr-FR" sz="3600" dirty="0" smtClean="0"/>
              <a:t>Les résultats</a:t>
            </a:r>
          </a:p>
        </p:txBody>
      </p:sp>
      <p:sp>
        <p:nvSpPr>
          <p:cNvPr id="8195" name="Rectangle 3"/>
          <p:cNvSpPr>
            <a:spLocks noGrp="1"/>
          </p:cNvSpPr>
          <p:nvPr>
            <p:ph type="body" idx="1"/>
          </p:nvPr>
        </p:nvSpPr>
        <p:spPr>
          <a:xfrm>
            <a:off x="228600" y="2497137"/>
            <a:ext cx="8610600" cy="4191000"/>
          </a:xfrm>
        </p:spPr>
        <p:txBody>
          <a:bodyPr/>
          <a:lstStyle/>
          <a:p>
            <a:pPr>
              <a:lnSpc>
                <a:spcPct val="90000"/>
              </a:lnSpc>
              <a:defRPr/>
            </a:pPr>
            <a:r>
              <a:rPr lang="fr-FR" altLang="fr-FR" sz="3600" dirty="0" smtClean="0"/>
              <a:t>Quelques chiffres</a:t>
            </a:r>
          </a:p>
          <a:p>
            <a:pPr lvl="2">
              <a:lnSpc>
                <a:spcPct val="90000"/>
              </a:lnSpc>
              <a:defRPr/>
            </a:pPr>
            <a:r>
              <a:rPr lang="fr-FR" altLang="fr-FR" dirty="0" smtClean="0"/>
              <a:t>7 projets installés en 2012</a:t>
            </a:r>
          </a:p>
          <a:p>
            <a:pPr lvl="2">
              <a:lnSpc>
                <a:spcPct val="90000"/>
              </a:lnSpc>
              <a:defRPr/>
            </a:pPr>
            <a:r>
              <a:rPr lang="fr-FR" altLang="fr-FR" dirty="0" smtClean="0"/>
              <a:t> 14 projets installés en 2013</a:t>
            </a:r>
          </a:p>
          <a:p>
            <a:pPr lvl="2">
              <a:lnSpc>
                <a:spcPct val="90000"/>
              </a:lnSpc>
              <a:defRPr/>
            </a:pPr>
            <a:r>
              <a:rPr lang="fr-FR" altLang="fr-FR" dirty="0" smtClean="0"/>
              <a:t> 14 projets installés en 2014</a:t>
            </a:r>
          </a:p>
          <a:p>
            <a:pPr lvl="2">
              <a:lnSpc>
                <a:spcPct val="90000"/>
              </a:lnSpc>
              <a:defRPr/>
            </a:pPr>
            <a:r>
              <a:rPr lang="fr-FR" altLang="fr-FR" dirty="0" smtClean="0"/>
              <a:t>22 projets installés en 2015 </a:t>
            </a:r>
          </a:p>
          <a:p>
            <a:pPr lvl="2">
              <a:lnSpc>
                <a:spcPct val="90000"/>
              </a:lnSpc>
              <a:defRPr/>
            </a:pPr>
            <a:r>
              <a:rPr lang="fr-FR" altLang="fr-FR" dirty="0" smtClean="0"/>
              <a:t>Une trentaine de projets en cours d’accompagnement ou en recherche de lieu</a:t>
            </a:r>
          </a:p>
          <a:p>
            <a:pPr>
              <a:lnSpc>
                <a:spcPct val="90000"/>
              </a:lnSpc>
              <a:buFont typeface="Arial" charset="0"/>
              <a:buNone/>
              <a:defRPr/>
            </a:pPr>
            <a:endParaRPr lang="fr-FR" altLang="fr-FR" sz="3600" dirty="0" smtClean="0"/>
          </a:p>
          <a:p>
            <a:pPr>
              <a:lnSpc>
                <a:spcPct val="90000"/>
              </a:lnSpc>
              <a:defRPr/>
            </a:pPr>
            <a:endParaRPr lang="fr-FR" altLang="fr-FR" sz="3600" dirty="0" smtClean="0"/>
          </a:p>
          <a:p>
            <a:pPr lvl="2">
              <a:lnSpc>
                <a:spcPct val="90000"/>
              </a:lnSpc>
              <a:defRPr/>
            </a:pPr>
            <a:endParaRPr lang="fr-FR" altLang="fr-FR" sz="2800" dirty="0" smtClean="0"/>
          </a:p>
          <a:p>
            <a:pPr marL="630238" lvl="1" indent="-14288">
              <a:lnSpc>
                <a:spcPct val="90000"/>
              </a:lnSpc>
              <a:buFont typeface="Arial" charset="0"/>
              <a:buNone/>
              <a:defRPr/>
            </a:pPr>
            <a:endParaRPr lang="fr-FR" altLang="fr-FR" sz="3200" dirty="0" smtClean="0"/>
          </a:p>
          <a:p>
            <a:pPr marL="630238" lvl="1" indent="-14288">
              <a:lnSpc>
                <a:spcPct val="90000"/>
              </a:lnSpc>
              <a:defRPr/>
            </a:pPr>
            <a:endParaRPr lang="fr-FR" altLang="fr-FR" sz="3200" dirty="0" smtClean="0"/>
          </a:p>
          <a:p>
            <a:pPr marL="630238" lvl="1" indent="-14288">
              <a:lnSpc>
                <a:spcPct val="90000"/>
              </a:lnSpc>
              <a:defRPr/>
            </a:pPr>
            <a:endParaRPr lang="fr-FR" altLang="fr-FR" sz="3600" i="1" dirty="0" smtClean="0"/>
          </a:p>
        </p:txBody>
      </p:sp>
      <p:pic>
        <p:nvPicPr>
          <p:cNvPr id="13316" name="Picture 4" descr="TERRITOIRE ENTREPRENEUR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354138"/>
            <a:ext cx="2590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152400" y="1189038"/>
            <a:ext cx="8675688" cy="850900"/>
          </a:xfrm>
        </p:spPr>
        <p:txBody>
          <a:bodyPr/>
          <a:lstStyle/>
          <a:p>
            <a:r>
              <a:rPr lang="fr-FR" altLang="fr-FR" sz="3600" smtClean="0"/>
              <a:t>Exemples d’installation</a:t>
            </a:r>
          </a:p>
        </p:txBody>
      </p:sp>
      <p:sp>
        <p:nvSpPr>
          <p:cNvPr id="8195" name="Rectangle 3"/>
          <p:cNvSpPr>
            <a:spLocks noGrp="1"/>
          </p:cNvSpPr>
          <p:nvPr>
            <p:ph type="body" idx="1"/>
          </p:nvPr>
        </p:nvSpPr>
        <p:spPr>
          <a:xfrm>
            <a:off x="228600" y="2192338"/>
            <a:ext cx="8610600" cy="4191000"/>
          </a:xfrm>
        </p:spPr>
        <p:txBody>
          <a:bodyPr/>
          <a:lstStyle/>
          <a:p>
            <a:pPr>
              <a:lnSpc>
                <a:spcPct val="90000"/>
              </a:lnSpc>
              <a:defRPr/>
            </a:pPr>
            <a:r>
              <a:rPr lang="fr-FR" altLang="fr-FR" sz="2800" dirty="0" smtClean="0"/>
              <a:t>Entreprises de service</a:t>
            </a:r>
          </a:p>
          <a:p>
            <a:pPr lvl="1">
              <a:lnSpc>
                <a:spcPct val="90000"/>
              </a:lnSpc>
              <a:defRPr/>
            </a:pPr>
            <a:r>
              <a:rPr lang="fr-FR" altLang="fr-FR" sz="2000" dirty="0" smtClean="0"/>
              <a:t>Cabinets  d’étude, consultants, architecte…</a:t>
            </a:r>
          </a:p>
          <a:p>
            <a:pPr lvl="1">
              <a:lnSpc>
                <a:spcPct val="90000"/>
              </a:lnSpc>
              <a:defRPr/>
            </a:pPr>
            <a:r>
              <a:rPr lang="fr-FR" altLang="fr-FR" sz="2000" dirty="0" smtClean="0"/>
              <a:t>Télétravail salarié et indépendant</a:t>
            </a:r>
          </a:p>
          <a:p>
            <a:pPr lvl="1">
              <a:lnSpc>
                <a:spcPct val="90000"/>
              </a:lnSpc>
              <a:defRPr/>
            </a:pPr>
            <a:r>
              <a:rPr lang="fr-FR" altLang="fr-FR" sz="2000" dirty="0" smtClean="0"/>
              <a:t>Agences web, vente en ligne (la malle à doudou)</a:t>
            </a:r>
          </a:p>
          <a:p>
            <a:pPr lvl="1">
              <a:lnSpc>
                <a:spcPct val="90000"/>
              </a:lnSpc>
              <a:defRPr/>
            </a:pPr>
            <a:r>
              <a:rPr lang="fr-FR" altLang="fr-FR" sz="2000" dirty="0" smtClean="0"/>
              <a:t>Soin ou service à la personne</a:t>
            </a:r>
          </a:p>
          <a:p>
            <a:pPr lvl="1">
              <a:lnSpc>
                <a:spcPct val="90000"/>
              </a:lnSpc>
              <a:defRPr/>
            </a:pPr>
            <a:r>
              <a:rPr lang="fr-FR" altLang="fr-FR" sz="2000" dirty="0" smtClean="0"/>
              <a:t>Projets culturels, artistique…</a:t>
            </a:r>
          </a:p>
          <a:p>
            <a:pPr>
              <a:lnSpc>
                <a:spcPct val="90000"/>
              </a:lnSpc>
              <a:defRPr/>
            </a:pPr>
            <a:r>
              <a:rPr lang="fr-FR" altLang="fr-FR" sz="2800" dirty="0" smtClean="0"/>
              <a:t>Tourisme</a:t>
            </a:r>
          </a:p>
          <a:p>
            <a:pPr lvl="1">
              <a:lnSpc>
                <a:spcPct val="90000"/>
              </a:lnSpc>
              <a:defRPr/>
            </a:pPr>
            <a:r>
              <a:rPr lang="fr-FR" altLang="fr-FR" sz="2000" dirty="0" smtClean="0"/>
              <a:t>Plusieurs gîtes et chambres d’hôtes, création et reprises d’activités</a:t>
            </a:r>
          </a:p>
          <a:p>
            <a:pPr>
              <a:lnSpc>
                <a:spcPct val="90000"/>
              </a:lnSpc>
              <a:defRPr/>
            </a:pPr>
            <a:r>
              <a:rPr lang="fr-FR" altLang="fr-FR" sz="2800" dirty="0" smtClean="0"/>
              <a:t>Agriculture</a:t>
            </a:r>
          </a:p>
          <a:p>
            <a:pPr lvl="1">
              <a:lnSpc>
                <a:spcPct val="90000"/>
              </a:lnSpc>
              <a:defRPr/>
            </a:pPr>
            <a:r>
              <a:rPr lang="fr-FR" altLang="fr-FR" sz="2000" dirty="0" smtClean="0"/>
              <a:t>Miel et plante médicinales, élevage bio, maraichage…</a:t>
            </a:r>
          </a:p>
          <a:p>
            <a:pPr>
              <a:lnSpc>
                <a:spcPct val="90000"/>
              </a:lnSpc>
              <a:defRPr/>
            </a:pPr>
            <a:r>
              <a:rPr lang="fr-FR" altLang="fr-FR" sz="2800" dirty="0" smtClean="0"/>
              <a:t>Artisanat/commerce</a:t>
            </a:r>
          </a:p>
          <a:p>
            <a:pPr lvl="1">
              <a:lnSpc>
                <a:spcPct val="90000"/>
              </a:lnSpc>
              <a:defRPr/>
            </a:pPr>
            <a:r>
              <a:rPr lang="fr-FR" altLang="fr-FR" sz="2000" dirty="0" smtClean="0"/>
              <a:t>Reprise des commerces de proximité, points de vente collectifs</a:t>
            </a:r>
          </a:p>
          <a:p>
            <a:pPr lvl="1">
              <a:lnSpc>
                <a:spcPct val="90000"/>
              </a:lnSpc>
              <a:defRPr/>
            </a:pPr>
            <a:r>
              <a:rPr lang="fr-FR" altLang="fr-FR" sz="2000" dirty="0" smtClean="0"/>
              <a:t>Plusieurs reprise ou création d’activités artisanales</a:t>
            </a:r>
          </a:p>
          <a:p>
            <a:pPr marL="615950" lvl="1" indent="0">
              <a:lnSpc>
                <a:spcPct val="90000"/>
              </a:lnSpc>
              <a:buFont typeface="Arial" charset="0"/>
              <a:buNone/>
              <a:defRPr/>
            </a:pPr>
            <a:endParaRPr lang="fr-FR" altLang="fr-FR" sz="2000" dirty="0" smtClean="0"/>
          </a:p>
          <a:p>
            <a:pPr marL="615950" lvl="1" indent="0">
              <a:lnSpc>
                <a:spcPct val="90000"/>
              </a:lnSpc>
              <a:buFont typeface="Arial" charset="0"/>
              <a:buNone/>
              <a:defRPr/>
            </a:pPr>
            <a:endParaRPr lang="fr-FR" altLang="fr-FR" sz="2000" dirty="0" smtClean="0"/>
          </a:p>
          <a:p>
            <a:pPr marL="1354137" lvl="2" indent="0">
              <a:lnSpc>
                <a:spcPct val="90000"/>
              </a:lnSpc>
              <a:buFont typeface="Wingdings" pitchFamily="2" charset="2"/>
              <a:buNone/>
              <a:defRPr/>
            </a:pPr>
            <a:endParaRPr lang="fr-FR" altLang="fr-FR" sz="2000" dirty="0"/>
          </a:p>
          <a:p>
            <a:pPr marL="1354137" lvl="2" indent="0">
              <a:lnSpc>
                <a:spcPct val="90000"/>
              </a:lnSpc>
              <a:buFont typeface="Wingdings" pitchFamily="2" charset="2"/>
              <a:buNone/>
              <a:defRPr/>
            </a:pPr>
            <a:endParaRPr lang="fr-FR" altLang="fr-FR" dirty="0" smtClean="0"/>
          </a:p>
          <a:p>
            <a:pPr>
              <a:lnSpc>
                <a:spcPct val="90000"/>
              </a:lnSpc>
              <a:buFont typeface="Arial" charset="0"/>
              <a:buNone/>
              <a:defRPr/>
            </a:pPr>
            <a:endParaRPr lang="fr-FR" altLang="fr-FR" sz="3600" dirty="0" smtClean="0"/>
          </a:p>
          <a:p>
            <a:pPr>
              <a:lnSpc>
                <a:spcPct val="90000"/>
              </a:lnSpc>
              <a:defRPr/>
            </a:pPr>
            <a:endParaRPr lang="fr-FR" altLang="fr-FR" sz="3600" dirty="0" smtClean="0"/>
          </a:p>
          <a:p>
            <a:pPr lvl="2">
              <a:lnSpc>
                <a:spcPct val="90000"/>
              </a:lnSpc>
              <a:defRPr/>
            </a:pPr>
            <a:endParaRPr lang="fr-FR" altLang="fr-FR" sz="2800" dirty="0" smtClean="0"/>
          </a:p>
          <a:p>
            <a:pPr marL="630238" lvl="1" indent="-14288">
              <a:lnSpc>
                <a:spcPct val="90000"/>
              </a:lnSpc>
              <a:buFont typeface="Arial" charset="0"/>
              <a:buNone/>
              <a:defRPr/>
            </a:pPr>
            <a:endParaRPr lang="fr-FR" altLang="fr-FR" sz="3200" dirty="0" smtClean="0"/>
          </a:p>
          <a:p>
            <a:pPr marL="630238" lvl="1" indent="-14288">
              <a:lnSpc>
                <a:spcPct val="90000"/>
              </a:lnSpc>
              <a:defRPr/>
            </a:pPr>
            <a:endParaRPr lang="fr-FR" altLang="fr-FR" sz="3200" dirty="0" smtClean="0"/>
          </a:p>
          <a:p>
            <a:pPr marL="630238" lvl="1" indent="-14288">
              <a:lnSpc>
                <a:spcPct val="90000"/>
              </a:lnSpc>
              <a:defRPr/>
            </a:pPr>
            <a:endParaRPr lang="fr-FR" altLang="fr-FR" sz="3600" i="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152400" y="1189038"/>
            <a:ext cx="8675688" cy="850900"/>
          </a:xfrm>
        </p:spPr>
        <p:txBody>
          <a:bodyPr/>
          <a:lstStyle/>
          <a:p>
            <a:r>
              <a:rPr lang="fr-FR" altLang="fr-FR" sz="3600" dirty="0" smtClean="0"/>
              <a:t>Les belles histoires</a:t>
            </a:r>
          </a:p>
        </p:txBody>
      </p:sp>
      <p:sp>
        <p:nvSpPr>
          <p:cNvPr id="8195" name="Rectangle 3"/>
          <p:cNvSpPr>
            <a:spLocks noGrp="1"/>
          </p:cNvSpPr>
          <p:nvPr>
            <p:ph type="body" idx="1"/>
          </p:nvPr>
        </p:nvSpPr>
        <p:spPr>
          <a:xfrm>
            <a:off x="228600" y="2192338"/>
            <a:ext cx="8610600" cy="4191000"/>
          </a:xfrm>
        </p:spPr>
        <p:txBody>
          <a:bodyPr/>
          <a:lstStyle/>
          <a:p>
            <a:pPr lvl="1">
              <a:lnSpc>
                <a:spcPct val="90000"/>
              </a:lnSpc>
              <a:defRPr/>
            </a:pPr>
            <a:r>
              <a:rPr lang="fr-FR" sz="2000" dirty="0" smtClean="0"/>
              <a:t>Un projet de crèche dans un ancien bar/resto</a:t>
            </a:r>
          </a:p>
          <a:p>
            <a:pPr lvl="1">
              <a:lnSpc>
                <a:spcPct val="90000"/>
              </a:lnSpc>
              <a:defRPr/>
            </a:pPr>
            <a:r>
              <a:rPr lang="fr-FR" sz="2000" dirty="0" smtClean="0"/>
              <a:t>Un salon de coiffure dans un bureau de poste fermé</a:t>
            </a:r>
          </a:p>
          <a:p>
            <a:pPr lvl="1">
              <a:lnSpc>
                <a:spcPct val="90000"/>
              </a:lnSpc>
              <a:defRPr/>
            </a:pPr>
            <a:r>
              <a:rPr lang="fr-FR" altLang="fr-FR" sz="2000" dirty="0" smtClean="0"/>
              <a:t>Des artisans d’art se regroupent dans une ancienne école (cours, expos…)</a:t>
            </a:r>
          </a:p>
          <a:p>
            <a:pPr lvl="1">
              <a:lnSpc>
                <a:spcPct val="90000"/>
              </a:lnSpc>
              <a:defRPr/>
            </a:pPr>
            <a:r>
              <a:rPr lang="fr-FR" altLang="fr-FR" sz="2000" dirty="0" smtClean="0"/>
              <a:t>Un artisan d’art (fabrication de sacs et objets en cuirs) dans un ancien cabinet médical</a:t>
            </a:r>
          </a:p>
          <a:p>
            <a:pPr lvl="1">
              <a:lnSpc>
                <a:spcPct val="90000"/>
              </a:lnSpc>
              <a:defRPr/>
            </a:pPr>
            <a:r>
              <a:rPr lang="fr-FR" altLang="fr-FR" sz="2000" dirty="0" smtClean="0"/>
              <a:t>Un projet de gîte « de luxe » dans un ancien bâtiment communal</a:t>
            </a:r>
          </a:p>
          <a:p>
            <a:pPr lvl="1">
              <a:lnSpc>
                <a:spcPct val="90000"/>
              </a:lnSpc>
              <a:defRPr/>
            </a:pPr>
            <a:r>
              <a:rPr lang="fr-FR" altLang="fr-FR" sz="2000" dirty="0" smtClean="0"/>
              <a:t>Un lieu d’accueil dans une ancienne usine de coton</a:t>
            </a:r>
          </a:p>
          <a:p>
            <a:pPr lvl="1">
              <a:lnSpc>
                <a:spcPct val="90000"/>
              </a:lnSpc>
              <a:defRPr/>
            </a:pPr>
            <a:r>
              <a:rPr lang="fr-FR" altLang="fr-FR" sz="2000" dirty="0" smtClean="0"/>
              <a:t>Une tournée de permanences d’ostéopathie en proximité chaque semaine dans des locaux des communes.</a:t>
            </a:r>
            <a:endParaRPr lang="fr-FR" altLang="fr-FR" sz="3600" dirty="0" smtClean="0"/>
          </a:p>
          <a:p>
            <a:pPr>
              <a:lnSpc>
                <a:spcPct val="90000"/>
              </a:lnSpc>
              <a:defRPr/>
            </a:pPr>
            <a:endParaRPr lang="fr-FR" altLang="fr-FR" sz="3600" dirty="0" smtClean="0"/>
          </a:p>
          <a:p>
            <a:pPr lvl="2">
              <a:lnSpc>
                <a:spcPct val="90000"/>
              </a:lnSpc>
              <a:defRPr/>
            </a:pPr>
            <a:endParaRPr lang="fr-FR" altLang="fr-FR" sz="2800" dirty="0" smtClean="0"/>
          </a:p>
          <a:p>
            <a:pPr marL="630238" lvl="1" indent="-14288">
              <a:lnSpc>
                <a:spcPct val="90000"/>
              </a:lnSpc>
              <a:buFont typeface="Arial" charset="0"/>
              <a:buNone/>
              <a:defRPr/>
            </a:pPr>
            <a:endParaRPr lang="fr-FR" altLang="fr-FR" sz="3200" dirty="0" smtClean="0"/>
          </a:p>
          <a:p>
            <a:pPr marL="630238" lvl="1" indent="-14288">
              <a:lnSpc>
                <a:spcPct val="90000"/>
              </a:lnSpc>
              <a:defRPr/>
            </a:pPr>
            <a:endParaRPr lang="fr-FR" altLang="fr-FR" sz="3200" dirty="0" smtClean="0"/>
          </a:p>
          <a:p>
            <a:pPr marL="630238" lvl="1" indent="-14288">
              <a:lnSpc>
                <a:spcPct val="90000"/>
              </a:lnSpc>
              <a:defRPr/>
            </a:pPr>
            <a:endParaRPr lang="fr-FR" altLang="fr-FR" sz="3600" i="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3563937"/>
            <a:ext cx="8231187" cy="850900"/>
          </a:xfrm>
        </p:spPr>
        <p:txBody>
          <a:bodyPr/>
          <a:lstStyle/>
          <a:p>
            <a:pPr algn="ctr"/>
            <a:r>
              <a:rPr lang="fr-FR" dirty="0" smtClean="0"/>
              <a:t>L’animation de la politique d’accueil</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68313" y="1112838"/>
            <a:ext cx="8231187" cy="850900"/>
          </a:xfrm>
        </p:spPr>
        <p:txBody>
          <a:bodyPr/>
          <a:lstStyle/>
          <a:p>
            <a:r>
              <a:rPr lang="fr-FR" altLang="fr-FR" sz="3600" dirty="0" smtClean="0"/>
              <a:t>Construire « l’offre » du territoire</a:t>
            </a:r>
          </a:p>
        </p:txBody>
      </p:sp>
      <p:sp>
        <p:nvSpPr>
          <p:cNvPr id="3" name="Espace réservé du contenu 2"/>
          <p:cNvSpPr>
            <a:spLocks noGrp="1"/>
          </p:cNvSpPr>
          <p:nvPr>
            <p:ph idx="1"/>
          </p:nvPr>
        </p:nvSpPr>
        <p:spPr>
          <a:xfrm>
            <a:off x="152400" y="2039937"/>
            <a:ext cx="8991600" cy="3933825"/>
          </a:xfrm>
        </p:spPr>
        <p:txBody>
          <a:bodyPr/>
          <a:lstStyle/>
          <a:p>
            <a:pPr>
              <a:defRPr/>
            </a:pPr>
            <a:r>
              <a:rPr lang="fr-FR" sz="2800" dirty="0" smtClean="0"/>
              <a:t>Des entreprises ou activités à reprendre</a:t>
            </a:r>
          </a:p>
          <a:p>
            <a:pPr lvl="1">
              <a:defRPr/>
            </a:pPr>
            <a:r>
              <a:rPr lang="fr-FR" altLang="fr-FR" sz="2000" dirty="0" smtClean="0"/>
              <a:t>Commerces de proximité, activités artisanales, activités touristiques…</a:t>
            </a:r>
          </a:p>
          <a:p>
            <a:pPr lvl="1">
              <a:defRPr/>
            </a:pPr>
            <a:r>
              <a:rPr lang="fr-FR" sz="2000" i="1" dirty="0" smtClean="0"/>
              <a:t>Soutien aux commerces de proximité : créer des liens entre commerçants et producteurs pour développer l’approvisionnement en circuit court</a:t>
            </a:r>
          </a:p>
          <a:p>
            <a:pPr lvl="1">
              <a:defRPr/>
            </a:pPr>
            <a:endParaRPr lang="fr-FR" altLang="fr-FR" sz="1200" dirty="0" smtClean="0"/>
          </a:p>
          <a:p>
            <a:pPr>
              <a:defRPr/>
            </a:pPr>
            <a:r>
              <a:rPr lang="fr-FR" sz="2800" dirty="0" smtClean="0"/>
              <a:t>Les locaux vacants, des opportunités d’installation</a:t>
            </a:r>
          </a:p>
          <a:p>
            <a:pPr lvl="1">
              <a:defRPr/>
            </a:pPr>
            <a:r>
              <a:rPr lang="fr-FR" altLang="fr-FR" sz="2000" dirty="0" smtClean="0"/>
              <a:t>Objectif : </a:t>
            </a:r>
            <a:r>
              <a:rPr lang="fr-FR" altLang="fr-FR" sz="2000" dirty="0" err="1" smtClean="0"/>
              <a:t>ré-implanter</a:t>
            </a:r>
            <a:r>
              <a:rPr lang="fr-FR" altLang="fr-FR" sz="2000" dirty="0" smtClean="0"/>
              <a:t> des activités viables, </a:t>
            </a:r>
            <a:r>
              <a:rPr lang="fr-FR" altLang="fr-FR" sz="2000" dirty="0" err="1" smtClean="0"/>
              <a:t>ré-inventer</a:t>
            </a:r>
            <a:r>
              <a:rPr lang="fr-FR" altLang="fr-FR" sz="2000" dirty="0" smtClean="0"/>
              <a:t> l’économie de proximité à partir des atouts, des besoins identifiés…</a:t>
            </a:r>
          </a:p>
          <a:p>
            <a:pPr lvl="1">
              <a:defRPr/>
            </a:pPr>
            <a:endParaRPr lang="fr-FR" altLang="fr-FR" sz="1200" dirty="0" smtClean="0"/>
          </a:p>
          <a:p>
            <a:pPr>
              <a:defRPr/>
            </a:pPr>
            <a:r>
              <a:rPr lang="fr-FR" sz="2800" dirty="0" smtClean="0"/>
              <a:t>Résultats : </a:t>
            </a:r>
            <a:r>
              <a:rPr lang="fr-FR" sz="2400" dirty="0" smtClean="0"/>
              <a:t>une 50aine d’offres en continue </a:t>
            </a:r>
            <a:r>
              <a:rPr lang="fr-FR" altLang="fr-FR" sz="2400" b="1" dirty="0" smtClean="0"/>
              <a:t>sur le site Internet </a:t>
            </a:r>
          </a:p>
          <a:p>
            <a:pPr lvl="2">
              <a:defRPr/>
            </a:pPr>
            <a:r>
              <a:rPr lang="fr-FR" altLang="fr-FR" sz="2000" dirty="0" smtClean="0"/>
              <a:t>Sur 26 offres d’activités, 16 sont reprises ou en cours</a:t>
            </a:r>
          </a:p>
          <a:p>
            <a:pPr lvl="2">
              <a:defRPr/>
            </a:pPr>
            <a:r>
              <a:rPr lang="fr-FR" altLang="fr-FR" sz="2000" dirty="0" smtClean="0"/>
              <a:t>sur 31 locaux, 15 ont été repris ou en cours</a:t>
            </a:r>
          </a:p>
          <a:p>
            <a:pPr marL="628650" lvl="1" indent="0">
              <a:buFont typeface="Arial" charset="0"/>
              <a:buNone/>
              <a:defRPr/>
            </a:pPr>
            <a:endParaRPr lang="fr-FR" sz="2400" dirty="0" smtClean="0"/>
          </a:p>
          <a:p>
            <a:pPr marL="628650" lvl="1" indent="0">
              <a:buFont typeface="Arial" charset="0"/>
              <a:buNone/>
              <a:defRPr/>
            </a:pPr>
            <a:endParaRPr lang="fr-FR" sz="2400" dirty="0" smtClean="0"/>
          </a:p>
          <a:p>
            <a:pPr lvl="1">
              <a:defRPr/>
            </a:pPr>
            <a:endParaRPr lang="fr-FR" dirty="0"/>
          </a:p>
        </p:txBody>
      </p:sp>
    </p:spTree>
    <p:extLst>
      <p:ext uri="{BB962C8B-B14F-4D97-AF65-F5344CB8AC3E}">
        <p14:creationId xmlns:p14="http://schemas.microsoft.com/office/powerpoint/2010/main" val="3917887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1066800" y="5527675"/>
            <a:ext cx="10210800" cy="1600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90000"/>
              <a:buFont typeface="Arial" charset="0"/>
              <a:buBlip>
                <a:blip r:embed="rId2"/>
              </a:buBlip>
              <a:defRPr sz="3200" b="1">
                <a:solidFill>
                  <a:srgbClr val="7DA62A"/>
                </a:solidFill>
                <a:latin typeface="Calibri" pitchFamily="34" charset="0"/>
              </a:defRPr>
            </a:lvl1pPr>
            <a:lvl2pPr marL="742950" indent="-285750" eaLnBrk="0" hangingPunct="0">
              <a:spcBef>
                <a:spcPct val="20000"/>
              </a:spcBef>
              <a:buSzPct val="60000"/>
              <a:buFont typeface="Arial" charset="0"/>
              <a:buBlip>
                <a:blip r:embed="rId3"/>
              </a:buBlip>
              <a:defRPr sz="2800">
                <a:solidFill>
                  <a:schemeClr val="tx1"/>
                </a:solidFill>
                <a:latin typeface="Calibri" pitchFamily="34" charset="0"/>
              </a:defRPr>
            </a:lvl2pPr>
            <a:lvl3pPr marL="1143000" indent="-228600" eaLnBrk="0" hangingPunct="0">
              <a:spcBef>
                <a:spcPct val="20000"/>
              </a:spcBef>
              <a:buClr>
                <a:srgbClr val="EFA003"/>
              </a:buClr>
              <a:buSzPct val="80000"/>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SzTx/>
              <a:buFontTx/>
              <a:buNone/>
            </a:pPr>
            <a:endParaRPr lang="fr-FR" altLang="fr-FR" sz="1800" b="0">
              <a:solidFill>
                <a:schemeClr val="tx1"/>
              </a:solidFill>
              <a:latin typeface="Arial" charset="0"/>
            </a:endParaRPr>
          </a:p>
        </p:txBody>
      </p:sp>
      <p:sp>
        <p:nvSpPr>
          <p:cNvPr id="7" name="Rectangle 4"/>
          <p:cNvSpPr>
            <a:spLocks noChangeArrowheads="1"/>
          </p:cNvSpPr>
          <p:nvPr/>
        </p:nvSpPr>
        <p:spPr bwMode="auto">
          <a:xfrm>
            <a:off x="-609600" y="-246063"/>
            <a:ext cx="10210800" cy="1600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90000"/>
              <a:buFont typeface="Arial" charset="0"/>
              <a:buBlip>
                <a:blip r:embed="rId2"/>
              </a:buBlip>
              <a:defRPr sz="3200" b="1">
                <a:solidFill>
                  <a:srgbClr val="7DA62A"/>
                </a:solidFill>
                <a:latin typeface="Calibri" pitchFamily="34" charset="0"/>
              </a:defRPr>
            </a:lvl1pPr>
            <a:lvl2pPr marL="742950" indent="-285750" eaLnBrk="0" hangingPunct="0">
              <a:spcBef>
                <a:spcPct val="20000"/>
              </a:spcBef>
              <a:buSzPct val="60000"/>
              <a:buFont typeface="Arial" charset="0"/>
              <a:buBlip>
                <a:blip r:embed="rId3"/>
              </a:buBlip>
              <a:defRPr sz="2800">
                <a:solidFill>
                  <a:schemeClr val="tx1"/>
                </a:solidFill>
                <a:latin typeface="Calibri" pitchFamily="34" charset="0"/>
              </a:defRPr>
            </a:lvl2pPr>
            <a:lvl3pPr marL="1143000" indent="-228600" eaLnBrk="0" hangingPunct="0">
              <a:spcBef>
                <a:spcPct val="20000"/>
              </a:spcBef>
              <a:buClr>
                <a:srgbClr val="EFA003"/>
              </a:buClr>
              <a:buSzPct val="80000"/>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SzTx/>
              <a:buFontTx/>
              <a:buNone/>
            </a:pPr>
            <a:endParaRPr lang="fr-FR" altLang="fr-FR" sz="1800" b="0">
              <a:solidFill>
                <a:schemeClr val="tx1"/>
              </a:solidFill>
              <a:latin typeface="Arial" charset="0"/>
            </a:endParaRPr>
          </a:p>
        </p:txBody>
      </p:sp>
      <p:pic>
        <p:nvPicPr>
          <p:cNvPr id="8" name="Image 7" descr="capture ecran offres.jpg"/>
          <p:cNvPicPr>
            <a:picLocks noChangeAspect="1"/>
          </p:cNvPicPr>
          <p:nvPr/>
        </p:nvPicPr>
        <p:blipFill>
          <a:blip r:embed="rId4" cstate="print"/>
          <a:stretch>
            <a:fillRect/>
          </a:stretch>
        </p:blipFill>
        <p:spPr>
          <a:xfrm>
            <a:off x="-2065866" y="-169862"/>
            <a:ext cx="13546666" cy="7620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152400" y="1189038"/>
            <a:ext cx="8675688" cy="850900"/>
          </a:xfrm>
        </p:spPr>
        <p:txBody>
          <a:bodyPr/>
          <a:lstStyle/>
          <a:p>
            <a:r>
              <a:rPr lang="fr-FR" altLang="fr-FR" sz="3600" dirty="0"/>
              <a:t>2</a:t>
            </a:r>
            <a:r>
              <a:rPr lang="fr-FR" altLang="fr-FR" sz="3600" dirty="0" smtClean="0"/>
              <a:t>. Installer des porteurs de projets</a:t>
            </a:r>
          </a:p>
        </p:txBody>
      </p:sp>
      <p:sp>
        <p:nvSpPr>
          <p:cNvPr id="12291" name="Rectangle 3"/>
          <p:cNvSpPr txBox="1">
            <a:spLocks/>
          </p:cNvSpPr>
          <p:nvPr/>
        </p:nvSpPr>
        <p:spPr bwMode="auto">
          <a:xfrm>
            <a:off x="228600" y="2192338"/>
            <a:ext cx="876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spcBef>
                <a:spcPct val="20000"/>
              </a:spcBef>
              <a:buSzPct val="90000"/>
              <a:buFont typeface="Arial" charset="0"/>
              <a:buBlip>
                <a:blip r:embed="rId2"/>
              </a:buBlip>
              <a:defRPr sz="3200" b="1">
                <a:solidFill>
                  <a:srgbClr val="7DA62A"/>
                </a:solidFill>
                <a:latin typeface="Calibri" pitchFamily="34" charset="0"/>
              </a:defRPr>
            </a:lvl1pPr>
            <a:lvl2pPr marL="1174750" indent="-546100" eaLnBrk="0" hangingPunct="0">
              <a:spcBef>
                <a:spcPct val="20000"/>
              </a:spcBef>
              <a:buSzPct val="60000"/>
              <a:buFont typeface="Arial" charset="0"/>
              <a:buBlip>
                <a:blip r:embed="rId3"/>
              </a:buBlip>
              <a:defRPr sz="2800">
                <a:solidFill>
                  <a:schemeClr val="tx1"/>
                </a:solidFill>
                <a:latin typeface="Calibri" pitchFamily="34" charset="0"/>
              </a:defRPr>
            </a:lvl2pPr>
            <a:lvl3pPr marL="1603375" indent="-249238" eaLnBrk="0" hangingPunct="0">
              <a:spcBef>
                <a:spcPct val="20000"/>
              </a:spcBef>
              <a:buClr>
                <a:srgbClr val="EFA003"/>
              </a:buClr>
              <a:buSzPct val="80000"/>
              <a:buFont typeface="Wingdings" pitchFamily="2" charset="2"/>
              <a:buChar char="§"/>
              <a:defRPr sz="2400">
                <a:solidFill>
                  <a:schemeClr val="tx1"/>
                </a:solidFill>
                <a:latin typeface="Calibri" pitchFamily="34" charset="0"/>
              </a:defRPr>
            </a:lvl3pPr>
            <a:lvl4pPr marL="2011363" indent="-228600" eaLnBrk="0" hangingPunct="0">
              <a:spcBef>
                <a:spcPct val="20000"/>
              </a:spcBef>
              <a:buFont typeface="Arial" charset="0"/>
              <a:buChar char="–"/>
              <a:defRPr sz="2000">
                <a:solidFill>
                  <a:schemeClr val="tx1"/>
                </a:solidFill>
                <a:latin typeface="Calibri" pitchFamily="34" charset="0"/>
              </a:defRPr>
            </a:lvl4pPr>
            <a:lvl5pPr marL="2419350" indent="-228600" eaLnBrk="0" hangingPunct="0">
              <a:spcBef>
                <a:spcPct val="20000"/>
              </a:spcBef>
              <a:buFont typeface="Arial" charset="0"/>
              <a:buChar char="»"/>
              <a:defRPr sz="2000">
                <a:solidFill>
                  <a:schemeClr val="tx1"/>
                </a:solidFill>
                <a:latin typeface="Calibri" pitchFamily="34" charset="0"/>
              </a:defRPr>
            </a:lvl5pPr>
            <a:lvl6pPr marL="287655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333375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79095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424815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80000"/>
              </a:lnSpc>
            </a:pPr>
            <a:r>
              <a:rPr lang="fr-FR" altLang="fr-FR" sz="2600"/>
              <a:t>Enjeux : réussir l’intégration des personnes sur le territoire</a:t>
            </a:r>
          </a:p>
        </p:txBody>
      </p:sp>
      <p:sp>
        <p:nvSpPr>
          <p:cNvPr id="15" name="Ellipse 14"/>
          <p:cNvSpPr/>
          <p:nvPr/>
        </p:nvSpPr>
        <p:spPr>
          <a:xfrm>
            <a:off x="381000" y="2828925"/>
            <a:ext cx="3505200" cy="14732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t>Accompagnement Economique</a:t>
            </a:r>
          </a:p>
        </p:txBody>
      </p:sp>
      <p:sp>
        <p:nvSpPr>
          <p:cNvPr id="16" name="Ellipse 15"/>
          <p:cNvSpPr/>
          <p:nvPr/>
        </p:nvSpPr>
        <p:spPr>
          <a:xfrm>
            <a:off x="4495800" y="2801938"/>
            <a:ext cx="3581400" cy="1500187"/>
          </a:xfrm>
          <a:prstGeom prst="ellipse">
            <a:avLst/>
          </a:prstGeom>
          <a:solidFill>
            <a:srgbClr val="85A4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t>Accompagnement</a:t>
            </a:r>
          </a:p>
          <a:p>
            <a:pPr algn="ctr">
              <a:defRPr/>
            </a:pPr>
            <a:r>
              <a:rPr lang="fr-FR" sz="2400" dirty="0"/>
              <a:t>Projet de vie</a:t>
            </a:r>
          </a:p>
        </p:txBody>
      </p:sp>
      <p:sp>
        <p:nvSpPr>
          <p:cNvPr id="17" name="Flèche vers le bas 16"/>
          <p:cNvSpPr/>
          <p:nvPr/>
        </p:nvSpPr>
        <p:spPr>
          <a:xfrm>
            <a:off x="2019300" y="4429125"/>
            <a:ext cx="266700" cy="5334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ZoneTexte 17"/>
          <p:cNvSpPr txBox="1"/>
          <p:nvPr/>
        </p:nvSpPr>
        <p:spPr>
          <a:xfrm>
            <a:off x="457200" y="5038725"/>
            <a:ext cx="3352800" cy="1569660"/>
          </a:xfrm>
          <a:prstGeom prst="rect">
            <a:avLst/>
          </a:prstGeom>
          <a:solidFill>
            <a:schemeClr val="bg1">
              <a:lumMod val="75000"/>
            </a:schemeClr>
          </a:solidFill>
        </p:spPr>
        <p:txBody>
          <a:bodyPr>
            <a:spAutoFit/>
          </a:bodyPr>
          <a:lstStyle/>
          <a:p>
            <a:pPr>
              <a:defRPr/>
            </a:pPr>
            <a:r>
              <a:rPr lang="fr-FR" sz="1600" b="1" dirty="0"/>
              <a:t>Par </a:t>
            </a:r>
            <a:r>
              <a:rPr lang="fr-FR" sz="1600" b="1" dirty="0" smtClean="0"/>
              <a:t>les services développement économique des CC</a:t>
            </a:r>
            <a:r>
              <a:rPr lang="fr-FR" sz="1600" dirty="0" smtClean="0"/>
              <a:t>, </a:t>
            </a:r>
            <a:r>
              <a:rPr lang="fr-FR" sz="1600" dirty="0"/>
              <a:t>en lien avec  les chambres consulaires et les structures d’accompagnement à la création </a:t>
            </a:r>
            <a:r>
              <a:rPr lang="fr-FR" sz="1600" dirty="0" smtClean="0"/>
              <a:t>d’entreprise (couveuse Belleville/S).</a:t>
            </a:r>
            <a:endParaRPr lang="fr-FR" sz="1600" dirty="0"/>
          </a:p>
        </p:txBody>
      </p:sp>
      <p:sp>
        <p:nvSpPr>
          <p:cNvPr id="19" name="Flèche vers le bas 18"/>
          <p:cNvSpPr/>
          <p:nvPr/>
        </p:nvSpPr>
        <p:spPr>
          <a:xfrm>
            <a:off x="6191250" y="4429125"/>
            <a:ext cx="266700" cy="5334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ZoneTexte 19"/>
          <p:cNvSpPr txBox="1"/>
          <p:nvPr/>
        </p:nvSpPr>
        <p:spPr>
          <a:xfrm>
            <a:off x="4191000" y="5038725"/>
            <a:ext cx="4572000" cy="1323975"/>
          </a:xfrm>
          <a:prstGeom prst="rect">
            <a:avLst/>
          </a:prstGeom>
          <a:solidFill>
            <a:schemeClr val="bg1">
              <a:lumMod val="75000"/>
            </a:schemeClr>
          </a:solidFill>
        </p:spPr>
        <p:txBody>
          <a:bodyPr>
            <a:spAutoFit/>
          </a:bodyPr>
          <a:lstStyle/>
          <a:p>
            <a:pPr>
              <a:defRPr/>
            </a:pPr>
            <a:r>
              <a:rPr lang="fr-FR" sz="1600" b="1" dirty="0"/>
              <a:t>Par les Villages d’accueil </a:t>
            </a:r>
            <a:r>
              <a:rPr lang="fr-FR" sz="1600" dirty="0"/>
              <a:t>: donner les renseignements utiles pour faciliter l’installation et l’intégration locale : biens à vendre, personnes ou réseaux ressources, écoles, garde d’enfants, services, associations...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152400" y="1189038"/>
            <a:ext cx="8675688" cy="850900"/>
          </a:xfrm>
        </p:spPr>
        <p:txBody>
          <a:bodyPr/>
          <a:lstStyle/>
          <a:p>
            <a:r>
              <a:rPr lang="fr-FR" altLang="fr-FR" sz="3600" dirty="0" smtClean="0"/>
              <a:t>Les résultats</a:t>
            </a:r>
          </a:p>
        </p:txBody>
      </p:sp>
      <p:sp>
        <p:nvSpPr>
          <p:cNvPr id="8195" name="Rectangle 3"/>
          <p:cNvSpPr>
            <a:spLocks noGrp="1"/>
          </p:cNvSpPr>
          <p:nvPr>
            <p:ph type="body" idx="1"/>
          </p:nvPr>
        </p:nvSpPr>
        <p:spPr>
          <a:xfrm>
            <a:off x="228600" y="2497137"/>
            <a:ext cx="8610600" cy="4191000"/>
          </a:xfrm>
        </p:spPr>
        <p:txBody>
          <a:bodyPr/>
          <a:lstStyle/>
          <a:p>
            <a:pPr>
              <a:lnSpc>
                <a:spcPct val="90000"/>
              </a:lnSpc>
              <a:defRPr/>
            </a:pPr>
            <a:r>
              <a:rPr lang="fr-FR" altLang="fr-FR" sz="3600" dirty="0" smtClean="0"/>
              <a:t>Quelques chiffres</a:t>
            </a:r>
          </a:p>
          <a:p>
            <a:pPr lvl="2">
              <a:lnSpc>
                <a:spcPct val="90000"/>
              </a:lnSpc>
              <a:defRPr/>
            </a:pPr>
            <a:r>
              <a:rPr lang="fr-FR" altLang="fr-FR" dirty="0" smtClean="0"/>
              <a:t>7 projets installés en 2012</a:t>
            </a:r>
          </a:p>
          <a:p>
            <a:pPr lvl="2">
              <a:lnSpc>
                <a:spcPct val="90000"/>
              </a:lnSpc>
              <a:defRPr/>
            </a:pPr>
            <a:r>
              <a:rPr lang="fr-FR" altLang="fr-FR" dirty="0" smtClean="0"/>
              <a:t> 14 projets installés en 2013</a:t>
            </a:r>
          </a:p>
          <a:p>
            <a:pPr lvl="2">
              <a:lnSpc>
                <a:spcPct val="90000"/>
              </a:lnSpc>
              <a:defRPr/>
            </a:pPr>
            <a:r>
              <a:rPr lang="fr-FR" altLang="fr-FR" dirty="0" smtClean="0"/>
              <a:t> 14 projets installés en 2014</a:t>
            </a:r>
          </a:p>
          <a:p>
            <a:pPr lvl="2">
              <a:lnSpc>
                <a:spcPct val="90000"/>
              </a:lnSpc>
              <a:defRPr/>
            </a:pPr>
            <a:r>
              <a:rPr lang="fr-FR" altLang="fr-FR" dirty="0" smtClean="0"/>
              <a:t>22 projets installés en 2015 </a:t>
            </a:r>
          </a:p>
          <a:p>
            <a:pPr lvl="2">
              <a:lnSpc>
                <a:spcPct val="90000"/>
              </a:lnSpc>
              <a:defRPr/>
            </a:pPr>
            <a:r>
              <a:rPr lang="fr-FR" altLang="fr-FR" dirty="0" smtClean="0"/>
              <a:t>Une trentaine de projets en cours d’accompagnement ou en recherche de lieu</a:t>
            </a:r>
          </a:p>
          <a:p>
            <a:pPr>
              <a:lnSpc>
                <a:spcPct val="90000"/>
              </a:lnSpc>
              <a:buFont typeface="Arial" charset="0"/>
              <a:buNone/>
              <a:defRPr/>
            </a:pPr>
            <a:endParaRPr lang="fr-FR" altLang="fr-FR" sz="3600" dirty="0" smtClean="0"/>
          </a:p>
          <a:p>
            <a:pPr>
              <a:lnSpc>
                <a:spcPct val="90000"/>
              </a:lnSpc>
              <a:defRPr/>
            </a:pPr>
            <a:endParaRPr lang="fr-FR" altLang="fr-FR" sz="3600" dirty="0" smtClean="0"/>
          </a:p>
          <a:p>
            <a:pPr lvl="2">
              <a:lnSpc>
                <a:spcPct val="90000"/>
              </a:lnSpc>
              <a:defRPr/>
            </a:pPr>
            <a:endParaRPr lang="fr-FR" altLang="fr-FR" sz="2800" dirty="0" smtClean="0"/>
          </a:p>
          <a:p>
            <a:pPr marL="630238" lvl="1" indent="-14288">
              <a:lnSpc>
                <a:spcPct val="90000"/>
              </a:lnSpc>
              <a:buFont typeface="Arial" charset="0"/>
              <a:buNone/>
              <a:defRPr/>
            </a:pPr>
            <a:endParaRPr lang="fr-FR" altLang="fr-FR" sz="3200" dirty="0" smtClean="0"/>
          </a:p>
          <a:p>
            <a:pPr marL="630238" lvl="1" indent="-14288">
              <a:lnSpc>
                <a:spcPct val="90000"/>
              </a:lnSpc>
              <a:defRPr/>
            </a:pPr>
            <a:endParaRPr lang="fr-FR" altLang="fr-FR" sz="3200" dirty="0" smtClean="0"/>
          </a:p>
          <a:p>
            <a:pPr marL="630238" lvl="1" indent="-14288">
              <a:lnSpc>
                <a:spcPct val="90000"/>
              </a:lnSpc>
              <a:defRPr/>
            </a:pPr>
            <a:endParaRPr lang="fr-FR" altLang="fr-FR" sz="3600" i="1" dirty="0" smtClean="0"/>
          </a:p>
        </p:txBody>
      </p:sp>
      <p:pic>
        <p:nvPicPr>
          <p:cNvPr id="13316" name="Picture 4" descr="TERRITOIRE ENTREPRENEUR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354138"/>
            <a:ext cx="2590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152400" y="1189038"/>
            <a:ext cx="8675688" cy="850900"/>
          </a:xfrm>
        </p:spPr>
        <p:txBody>
          <a:bodyPr/>
          <a:lstStyle/>
          <a:p>
            <a:r>
              <a:rPr lang="fr-FR" altLang="fr-FR" sz="3600" smtClean="0"/>
              <a:t>Exemples d’installation</a:t>
            </a:r>
          </a:p>
        </p:txBody>
      </p:sp>
      <p:sp>
        <p:nvSpPr>
          <p:cNvPr id="8195" name="Rectangle 3"/>
          <p:cNvSpPr>
            <a:spLocks noGrp="1"/>
          </p:cNvSpPr>
          <p:nvPr>
            <p:ph type="body" idx="1"/>
          </p:nvPr>
        </p:nvSpPr>
        <p:spPr>
          <a:xfrm>
            <a:off x="228600" y="2192338"/>
            <a:ext cx="8610600" cy="4191000"/>
          </a:xfrm>
        </p:spPr>
        <p:txBody>
          <a:bodyPr/>
          <a:lstStyle/>
          <a:p>
            <a:pPr>
              <a:lnSpc>
                <a:spcPct val="90000"/>
              </a:lnSpc>
              <a:defRPr/>
            </a:pPr>
            <a:r>
              <a:rPr lang="fr-FR" altLang="fr-FR" sz="2800" dirty="0" smtClean="0"/>
              <a:t>Entreprises de service</a:t>
            </a:r>
          </a:p>
          <a:p>
            <a:pPr lvl="1">
              <a:lnSpc>
                <a:spcPct val="90000"/>
              </a:lnSpc>
              <a:defRPr/>
            </a:pPr>
            <a:r>
              <a:rPr lang="fr-FR" altLang="fr-FR" sz="2000" dirty="0" smtClean="0"/>
              <a:t>Cabinets  d’étude, consultants, architecte…</a:t>
            </a:r>
          </a:p>
          <a:p>
            <a:pPr lvl="1">
              <a:lnSpc>
                <a:spcPct val="90000"/>
              </a:lnSpc>
              <a:defRPr/>
            </a:pPr>
            <a:r>
              <a:rPr lang="fr-FR" altLang="fr-FR" sz="2000" dirty="0" smtClean="0"/>
              <a:t>Télétravail salarié et indépendant</a:t>
            </a:r>
          </a:p>
          <a:p>
            <a:pPr lvl="1">
              <a:lnSpc>
                <a:spcPct val="90000"/>
              </a:lnSpc>
              <a:defRPr/>
            </a:pPr>
            <a:r>
              <a:rPr lang="fr-FR" altLang="fr-FR" sz="2000" dirty="0" smtClean="0"/>
              <a:t>Agences web, vente en ligne</a:t>
            </a:r>
          </a:p>
          <a:p>
            <a:pPr lvl="1">
              <a:lnSpc>
                <a:spcPct val="90000"/>
              </a:lnSpc>
              <a:defRPr/>
            </a:pPr>
            <a:r>
              <a:rPr lang="fr-FR" altLang="fr-FR" sz="2000" dirty="0" smtClean="0"/>
              <a:t>Soin ou service à la personne</a:t>
            </a:r>
          </a:p>
          <a:p>
            <a:pPr lvl="1">
              <a:lnSpc>
                <a:spcPct val="90000"/>
              </a:lnSpc>
              <a:defRPr/>
            </a:pPr>
            <a:r>
              <a:rPr lang="fr-FR" altLang="fr-FR" sz="2000" dirty="0" smtClean="0"/>
              <a:t>Projets culturels, artistique…</a:t>
            </a:r>
          </a:p>
          <a:p>
            <a:pPr>
              <a:lnSpc>
                <a:spcPct val="90000"/>
              </a:lnSpc>
              <a:defRPr/>
            </a:pPr>
            <a:r>
              <a:rPr lang="fr-FR" altLang="fr-FR" sz="2800" dirty="0" smtClean="0"/>
              <a:t>Tourisme</a:t>
            </a:r>
          </a:p>
          <a:p>
            <a:pPr lvl="1">
              <a:lnSpc>
                <a:spcPct val="90000"/>
              </a:lnSpc>
              <a:defRPr/>
            </a:pPr>
            <a:r>
              <a:rPr lang="fr-FR" altLang="fr-FR" sz="2000" dirty="0" smtClean="0"/>
              <a:t>Plusieurs gîtes et chambres d’hôtes, création et reprises d’activités</a:t>
            </a:r>
          </a:p>
          <a:p>
            <a:pPr>
              <a:lnSpc>
                <a:spcPct val="90000"/>
              </a:lnSpc>
              <a:defRPr/>
            </a:pPr>
            <a:r>
              <a:rPr lang="fr-FR" altLang="fr-FR" sz="2800" dirty="0" smtClean="0"/>
              <a:t>Agriculture</a:t>
            </a:r>
          </a:p>
          <a:p>
            <a:pPr lvl="1">
              <a:lnSpc>
                <a:spcPct val="90000"/>
              </a:lnSpc>
              <a:defRPr/>
            </a:pPr>
            <a:r>
              <a:rPr lang="fr-FR" altLang="fr-FR" sz="2000" dirty="0" smtClean="0"/>
              <a:t>Miel et plante médicinales, élevage bio, maraichage…</a:t>
            </a:r>
          </a:p>
          <a:p>
            <a:pPr>
              <a:lnSpc>
                <a:spcPct val="90000"/>
              </a:lnSpc>
              <a:defRPr/>
            </a:pPr>
            <a:r>
              <a:rPr lang="fr-FR" altLang="fr-FR" sz="2800" dirty="0" smtClean="0"/>
              <a:t>Artisanat/commerce</a:t>
            </a:r>
          </a:p>
          <a:p>
            <a:pPr lvl="1">
              <a:lnSpc>
                <a:spcPct val="90000"/>
              </a:lnSpc>
              <a:defRPr/>
            </a:pPr>
            <a:r>
              <a:rPr lang="fr-FR" altLang="fr-FR" sz="2000" dirty="0" smtClean="0"/>
              <a:t>Reprise des commerces de proximité, points de vente collectifs</a:t>
            </a:r>
          </a:p>
          <a:p>
            <a:pPr lvl="1">
              <a:lnSpc>
                <a:spcPct val="90000"/>
              </a:lnSpc>
              <a:defRPr/>
            </a:pPr>
            <a:r>
              <a:rPr lang="fr-FR" altLang="fr-FR" sz="2000" dirty="0" smtClean="0"/>
              <a:t>Plusieurs reprise ou création d’activités artisanales</a:t>
            </a:r>
          </a:p>
          <a:p>
            <a:pPr marL="615950" lvl="1" indent="0">
              <a:lnSpc>
                <a:spcPct val="90000"/>
              </a:lnSpc>
              <a:buFont typeface="Arial" charset="0"/>
              <a:buNone/>
              <a:defRPr/>
            </a:pPr>
            <a:endParaRPr lang="fr-FR" altLang="fr-FR" sz="2000" dirty="0" smtClean="0"/>
          </a:p>
          <a:p>
            <a:pPr marL="615950" lvl="1" indent="0">
              <a:lnSpc>
                <a:spcPct val="90000"/>
              </a:lnSpc>
              <a:buFont typeface="Arial" charset="0"/>
              <a:buNone/>
              <a:defRPr/>
            </a:pPr>
            <a:endParaRPr lang="fr-FR" altLang="fr-FR" sz="2000" dirty="0" smtClean="0"/>
          </a:p>
          <a:p>
            <a:pPr marL="1354137" lvl="2" indent="0">
              <a:lnSpc>
                <a:spcPct val="90000"/>
              </a:lnSpc>
              <a:buFont typeface="Wingdings" pitchFamily="2" charset="2"/>
              <a:buNone/>
              <a:defRPr/>
            </a:pPr>
            <a:endParaRPr lang="fr-FR" altLang="fr-FR" sz="2000" dirty="0"/>
          </a:p>
          <a:p>
            <a:pPr marL="1354137" lvl="2" indent="0">
              <a:lnSpc>
                <a:spcPct val="90000"/>
              </a:lnSpc>
              <a:buFont typeface="Wingdings" pitchFamily="2" charset="2"/>
              <a:buNone/>
              <a:defRPr/>
            </a:pPr>
            <a:endParaRPr lang="fr-FR" altLang="fr-FR" dirty="0" smtClean="0"/>
          </a:p>
          <a:p>
            <a:pPr>
              <a:lnSpc>
                <a:spcPct val="90000"/>
              </a:lnSpc>
              <a:buFont typeface="Arial" charset="0"/>
              <a:buNone/>
              <a:defRPr/>
            </a:pPr>
            <a:endParaRPr lang="fr-FR" altLang="fr-FR" sz="3600" dirty="0" smtClean="0"/>
          </a:p>
          <a:p>
            <a:pPr>
              <a:lnSpc>
                <a:spcPct val="90000"/>
              </a:lnSpc>
              <a:defRPr/>
            </a:pPr>
            <a:endParaRPr lang="fr-FR" altLang="fr-FR" sz="3600" dirty="0" smtClean="0"/>
          </a:p>
          <a:p>
            <a:pPr lvl="2">
              <a:lnSpc>
                <a:spcPct val="90000"/>
              </a:lnSpc>
              <a:defRPr/>
            </a:pPr>
            <a:endParaRPr lang="fr-FR" altLang="fr-FR" sz="2800" dirty="0" smtClean="0"/>
          </a:p>
          <a:p>
            <a:pPr marL="630238" lvl="1" indent="-14288">
              <a:lnSpc>
                <a:spcPct val="90000"/>
              </a:lnSpc>
              <a:buFont typeface="Arial" charset="0"/>
              <a:buNone/>
              <a:defRPr/>
            </a:pPr>
            <a:endParaRPr lang="fr-FR" altLang="fr-FR" sz="3200" dirty="0" smtClean="0"/>
          </a:p>
          <a:p>
            <a:pPr marL="630238" lvl="1" indent="-14288">
              <a:lnSpc>
                <a:spcPct val="90000"/>
              </a:lnSpc>
              <a:defRPr/>
            </a:pPr>
            <a:endParaRPr lang="fr-FR" altLang="fr-FR" sz="3200" dirty="0" smtClean="0"/>
          </a:p>
          <a:p>
            <a:pPr marL="630238" lvl="1" indent="-14288">
              <a:lnSpc>
                <a:spcPct val="90000"/>
              </a:lnSpc>
              <a:defRPr/>
            </a:pPr>
            <a:endParaRPr lang="fr-FR" altLang="fr-FR" sz="3600" i="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52400" y="1112838"/>
            <a:ext cx="8675688" cy="850900"/>
          </a:xfrm>
        </p:spPr>
        <p:txBody>
          <a:bodyPr/>
          <a:lstStyle/>
          <a:p>
            <a:r>
              <a:rPr lang="fr-FR" altLang="fr-FR" sz="3600" dirty="0" smtClean="0"/>
              <a:t>La politique d’accueil du Pays Beaujolais</a:t>
            </a:r>
          </a:p>
        </p:txBody>
      </p:sp>
      <p:sp>
        <p:nvSpPr>
          <p:cNvPr id="171011" name="Rectangle 3"/>
          <p:cNvSpPr>
            <a:spLocks noGrp="1"/>
          </p:cNvSpPr>
          <p:nvPr>
            <p:ph type="body" idx="1"/>
          </p:nvPr>
        </p:nvSpPr>
        <p:spPr>
          <a:xfrm>
            <a:off x="228600" y="2192338"/>
            <a:ext cx="8610600" cy="4191000"/>
          </a:xfrm>
        </p:spPr>
        <p:txBody>
          <a:bodyPr/>
          <a:lstStyle/>
          <a:p>
            <a:pPr>
              <a:lnSpc>
                <a:spcPct val="80000"/>
              </a:lnSpc>
              <a:defRPr/>
            </a:pPr>
            <a:r>
              <a:rPr lang="fr-FR" dirty="0" smtClean="0"/>
              <a:t>Objectif</a:t>
            </a:r>
          </a:p>
          <a:p>
            <a:pPr lvl="1">
              <a:lnSpc>
                <a:spcPct val="80000"/>
              </a:lnSpc>
              <a:defRPr/>
            </a:pPr>
            <a:r>
              <a:rPr lang="fr-FR" b="1" dirty="0" smtClean="0">
                <a:solidFill>
                  <a:srgbClr val="6E3886"/>
                </a:solidFill>
              </a:rPr>
              <a:t>Attirer et installer </a:t>
            </a:r>
            <a:r>
              <a:rPr lang="fr-FR" b="1" dirty="0">
                <a:solidFill>
                  <a:srgbClr val="6E3886"/>
                </a:solidFill>
              </a:rPr>
              <a:t>des porteurs de projets et leur famille </a:t>
            </a:r>
            <a:endParaRPr lang="fr-FR" b="1" dirty="0" smtClean="0">
              <a:solidFill>
                <a:srgbClr val="6E3886"/>
              </a:solidFill>
            </a:endParaRPr>
          </a:p>
          <a:p>
            <a:pPr marL="628650" lvl="1" indent="0">
              <a:lnSpc>
                <a:spcPct val="80000"/>
              </a:lnSpc>
              <a:buFont typeface="Arial" charset="0"/>
              <a:buNone/>
              <a:defRPr/>
            </a:pPr>
            <a:endParaRPr lang="fr-FR" sz="800" dirty="0" smtClean="0"/>
          </a:p>
          <a:p>
            <a:pPr lvl="1">
              <a:lnSpc>
                <a:spcPct val="80000"/>
              </a:lnSpc>
              <a:defRPr/>
            </a:pPr>
            <a:r>
              <a:rPr lang="fr-FR" b="1" dirty="0" smtClean="0">
                <a:solidFill>
                  <a:srgbClr val="6E3886"/>
                </a:solidFill>
              </a:rPr>
              <a:t>pour </a:t>
            </a:r>
            <a:r>
              <a:rPr lang="fr-FR" b="1" dirty="0">
                <a:solidFill>
                  <a:srgbClr val="6E3886"/>
                </a:solidFill>
              </a:rPr>
              <a:t>contribuer à redynamiser l’économie </a:t>
            </a:r>
            <a:r>
              <a:rPr lang="fr-FR" b="1" dirty="0" smtClean="0">
                <a:solidFill>
                  <a:srgbClr val="6E3886"/>
                </a:solidFill>
              </a:rPr>
              <a:t>locale</a:t>
            </a:r>
          </a:p>
          <a:p>
            <a:pPr lvl="2">
              <a:lnSpc>
                <a:spcPct val="90000"/>
              </a:lnSpc>
              <a:defRPr/>
            </a:pPr>
            <a:r>
              <a:rPr lang="fr-FR" altLang="fr-FR" sz="2000" dirty="0" smtClean="0"/>
              <a:t>Faire venir de nouvelles entreprises, de nouvelles compétences</a:t>
            </a:r>
          </a:p>
          <a:p>
            <a:pPr lvl="2">
              <a:lnSpc>
                <a:spcPct val="90000"/>
              </a:lnSpc>
              <a:defRPr/>
            </a:pPr>
            <a:r>
              <a:rPr lang="fr-FR" altLang="fr-FR" sz="2000" dirty="0" smtClean="0"/>
              <a:t>Maintenir les entreprises du territoire (artisans, services…)</a:t>
            </a:r>
          </a:p>
          <a:p>
            <a:pPr lvl="2">
              <a:lnSpc>
                <a:spcPct val="90000"/>
              </a:lnSpc>
              <a:defRPr/>
            </a:pPr>
            <a:endParaRPr lang="fr-FR" altLang="fr-FR" sz="800" dirty="0" smtClean="0"/>
          </a:p>
          <a:p>
            <a:pPr lvl="1">
              <a:lnSpc>
                <a:spcPct val="80000"/>
              </a:lnSpc>
              <a:defRPr/>
            </a:pPr>
            <a:r>
              <a:rPr lang="fr-FR" b="1" dirty="0" smtClean="0">
                <a:solidFill>
                  <a:srgbClr val="6E3886"/>
                </a:solidFill>
              </a:rPr>
              <a:t>et </a:t>
            </a:r>
            <a:r>
              <a:rPr lang="fr-FR" b="1" dirty="0">
                <a:solidFill>
                  <a:srgbClr val="6E3886"/>
                </a:solidFill>
              </a:rPr>
              <a:t>la vie dans les communes du </a:t>
            </a:r>
            <a:r>
              <a:rPr lang="fr-FR" b="1" dirty="0" smtClean="0">
                <a:solidFill>
                  <a:srgbClr val="6E3886"/>
                </a:solidFill>
              </a:rPr>
              <a:t>territoire </a:t>
            </a:r>
          </a:p>
          <a:p>
            <a:pPr lvl="2">
              <a:lnSpc>
                <a:spcPct val="80000"/>
              </a:lnSpc>
              <a:defRPr/>
            </a:pPr>
            <a:r>
              <a:rPr lang="fr-FR" altLang="fr-FR" sz="2000" dirty="0" smtClean="0"/>
              <a:t>Maintien des services publics, des commerces, écoles…</a:t>
            </a:r>
          </a:p>
          <a:p>
            <a:pPr lvl="2">
              <a:lnSpc>
                <a:spcPct val="80000"/>
              </a:lnSpc>
              <a:defRPr/>
            </a:pPr>
            <a:r>
              <a:rPr lang="fr-FR" altLang="fr-FR" sz="2000" dirty="0"/>
              <a:t>éviter le phénomène village dortoir, les migrations pendulaires…</a:t>
            </a:r>
          </a:p>
          <a:p>
            <a:pPr marL="1354137" lvl="2" indent="0">
              <a:lnSpc>
                <a:spcPct val="80000"/>
              </a:lnSpc>
              <a:buNone/>
              <a:defRPr/>
            </a:pPr>
            <a:endParaRPr lang="fr-FR" altLang="fr-FR" sz="2000" dirty="0" smtClean="0"/>
          </a:p>
          <a:p>
            <a:pPr lvl="2">
              <a:lnSpc>
                <a:spcPct val="80000"/>
              </a:lnSpc>
              <a:defRPr/>
            </a:pPr>
            <a:endParaRPr lang="fr-FR" sz="1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52400" y="1112838"/>
            <a:ext cx="8675688" cy="850900"/>
          </a:xfrm>
        </p:spPr>
        <p:txBody>
          <a:bodyPr/>
          <a:lstStyle/>
          <a:p>
            <a:r>
              <a:rPr lang="fr-FR" altLang="fr-FR" sz="3600" dirty="0"/>
              <a:t>3</a:t>
            </a:r>
            <a:r>
              <a:rPr lang="fr-FR" altLang="fr-FR" sz="3600" dirty="0" smtClean="0"/>
              <a:t>. Communiquer ! </a:t>
            </a:r>
          </a:p>
        </p:txBody>
      </p:sp>
      <p:sp>
        <p:nvSpPr>
          <p:cNvPr id="172035" name="Rectangle 3"/>
          <p:cNvSpPr>
            <a:spLocks noGrp="1"/>
          </p:cNvSpPr>
          <p:nvPr>
            <p:ph type="body" idx="1"/>
          </p:nvPr>
        </p:nvSpPr>
        <p:spPr>
          <a:xfrm>
            <a:off x="228600" y="2192338"/>
            <a:ext cx="8610600" cy="4724400"/>
          </a:xfrm>
        </p:spPr>
        <p:txBody>
          <a:bodyPr/>
          <a:lstStyle/>
          <a:p>
            <a:pPr>
              <a:lnSpc>
                <a:spcPct val="90000"/>
              </a:lnSpc>
              <a:defRPr/>
            </a:pPr>
            <a:r>
              <a:rPr lang="fr-FR" altLang="fr-FR" dirty="0"/>
              <a:t>Objectif</a:t>
            </a:r>
          </a:p>
          <a:p>
            <a:pPr lvl="1">
              <a:lnSpc>
                <a:spcPct val="90000"/>
              </a:lnSpc>
              <a:defRPr/>
            </a:pPr>
            <a:r>
              <a:rPr lang="fr-FR" altLang="fr-FR" sz="2000" dirty="0"/>
              <a:t>Promouvoir notre territoire et ses opportunités d’installation :</a:t>
            </a:r>
          </a:p>
          <a:p>
            <a:pPr lvl="2">
              <a:lnSpc>
                <a:spcPct val="90000"/>
              </a:lnSpc>
              <a:defRPr/>
            </a:pPr>
            <a:r>
              <a:rPr lang="fr-FR" altLang="fr-FR" sz="2000" dirty="0"/>
              <a:t>reprises d’entreprises, locaux disponibles, </a:t>
            </a:r>
          </a:p>
          <a:p>
            <a:pPr lvl="2">
              <a:lnSpc>
                <a:spcPct val="90000"/>
              </a:lnSpc>
              <a:defRPr/>
            </a:pPr>
            <a:r>
              <a:rPr lang="fr-FR" altLang="fr-FR" sz="2000" dirty="0"/>
              <a:t>accompagnement et accueil du territoire.</a:t>
            </a:r>
          </a:p>
          <a:p>
            <a:pPr>
              <a:lnSpc>
                <a:spcPct val="90000"/>
              </a:lnSpc>
              <a:defRPr/>
            </a:pPr>
            <a:r>
              <a:rPr lang="fr-FR" altLang="fr-FR" dirty="0"/>
              <a:t>Outils</a:t>
            </a:r>
          </a:p>
          <a:p>
            <a:pPr lvl="1">
              <a:lnSpc>
                <a:spcPct val="90000"/>
              </a:lnSpc>
              <a:defRPr/>
            </a:pPr>
            <a:r>
              <a:rPr lang="fr-FR" altLang="fr-FR" sz="2000" dirty="0"/>
              <a:t>Un site Internet : </a:t>
            </a:r>
            <a:r>
              <a:rPr lang="fr-FR" altLang="fr-FR" sz="2000" dirty="0">
                <a:hlinkClick r:id="rId2"/>
              </a:rPr>
              <a:t>www.beaujolais-vertvotreavenir.com</a:t>
            </a:r>
            <a:endParaRPr lang="fr-FR" altLang="fr-FR" sz="2000" dirty="0"/>
          </a:p>
          <a:p>
            <a:pPr lvl="1">
              <a:lnSpc>
                <a:spcPct val="90000"/>
              </a:lnSpc>
              <a:defRPr/>
            </a:pPr>
            <a:r>
              <a:rPr lang="fr-FR" altLang="fr-FR" sz="2000" dirty="0"/>
              <a:t>Des campagnes de webmarketing = être identifié et bien référencé sur Internet</a:t>
            </a:r>
          </a:p>
          <a:p>
            <a:pPr lvl="1">
              <a:lnSpc>
                <a:spcPct val="90000"/>
              </a:lnSpc>
              <a:defRPr/>
            </a:pPr>
            <a:r>
              <a:rPr lang="fr-FR" altLang="fr-FR" sz="2000" dirty="0"/>
              <a:t>Salons, presse, partenariats au niveau national</a:t>
            </a:r>
            <a:endParaRPr lang="fr-FR" altLang="fr-FR" sz="2400" dirty="0"/>
          </a:p>
          <a:p>
            <a:pPr>
              <a:lnSpc>
                <a:spcPct val="90000"/>
              </a:lnSpc>
              <a:defRPr/>
            </a:pPr>
            <a:r>
              <a:rPr lang="fr-FR" altLang="fr-FR" dirty="0" smtClean="0"/>
              <a:t>Résultats</a:t>
            </a:r>
            <a:endParaRPr lang="fr-FR" altLang="fr-FR" dirty="0"/>
          </a:p>
          <a:p>
            <a:pPr lvl="1">
              <a:lnSpc>
                <a:spcPct val="90000"/>
              </a:lnSpc>
              <a:defRPr/>
            </a:pPr>
            <a:r>
              <a:rPr lang="fr-FR" altLang="fr-FR" sz="2000" dirty="0"/>
              <a:t>Entre </a:t>
            </a:r>
            <a:r>
              <a:rPr lang="fr-FR" altLang="fr-FR" sz="2000" dirty="0" smtClean="0"/>
              <a:t>1600 et 2000 visiteurs </a:t>
            </a:r>
            <a:r>
              <a:rPr lang="fr-FR" altLang="fr-FR" sz="2000" dirty="0"/>
              <a:t>par </a:t>
            </a:r>
            <a:r>
              <a:rPr lang="fr-FR" altLang="fr-FR" sz="2000" dirty="0" smtClean="0"/>
              <a:t>mois</a:t>
            </a:r>
            <a:endParaRPr lang="fr-FR" altLang="fr-FR" sz="2000" dirty="0"/>
          </a:p>
          <a:p>
            <a:pPr lvl="1">
              <a:lnSpc>
                <a:spcPct val="90000"/>
              </a:lnSpc>
              <a:defRPr/>
            </a:pPr>
            <a:r>
              <a:rPr lang="fr-FR" altLang="fr-FR" sz="2000" dirty="0" smtClean="0"/>
              <a:t>Autour de 5 </a:t>
            </a:r>
            <a:r>
              <a:rPr lang="fr-FR" altLang="fr-FR" sz="2000" smtClean="0"/>
              <a:t>contacts prospects </a:t>
            </a:r>
            <a:r>
              <a:rPr lang="fr-FR" altLang="fr-FR" sz="2000" dirty="0" smtClean="0"/>
              <a:t>par mois</a:t>
            </a:r>
            <a:endParaRPr lang="fr-FR" altLang="fr-FR" sz="2000" dirty="0"/>
          </a:p>
          <a:p>
            <a:pPr lvl="1">
              <a:lnSpc>
                <a:spcPct val="90000"/>
              </a:lnSpc>
              <a:defRPr/>
            </a:pPr>
            <a:endParaRPr lang="fr-FR" altLang="fr-FR" sz="2400" dirty="0" smtClean="0"/>
          </a:p>
          <a:p>
            <a:pPr marL="1058863" lvl="2" indent="-14288">
              <a:lnSpc>
                <a:spcPct val="90000"/>
              </a:lnSpc>
              <a:defRPr/>
            </a:pPr>
            <a:endParaRPr lang="fr-FR" altLang="fr-FR" sz="2000" dirty="0" smtClean="0"/>
          </a:p>
        </p:txBody>
      </p:sp>
      <p:pic>
        <p:nvPicPr>
          <p:cNvPr id="10244" name="Picture 4" descr="TERRITOIRE ENTREPRENEUR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354138"/>
            <a:ext cx="2590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414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69863"/>
            <a:ext cx="10363200" cy="304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1267"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01625" y="-11113"/>
            <a:ext cx="8613775" cy="7146926"/>
          </a:xfrm>
        </p:spPr>
      </p:pic>
    </p:spTree>
    <p:extLst>
      <p:ext uri="{BB962C8B-B14F-4D97-AF65-F5344CB8AC3E}">
        <p14:creationId xmlns:p14="http://schemas.microsoft.com/office/powerpoint/2010/main" val="1287326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152400" y="1112838"/>
            <a:ext cx="8763000" cy="850900"/>
          </a:xfrm>
        </p:spPr>
        <p:txBody>
          <a:bodyPr/>
          <a:lstStyle/>
          <a:p>
            <a:r>
              <a:rPr lang="fr-FR" altLang="fr-FR" sz="3500" dirty="0" smtClean="0"/>
              <a:t>La politique d’accueil du Pays Beaujolais</a:t>
            </a:r>
          </a:p>
        </p:txBody>
      </p:sp>
      <p:sp>
        <p:nvSpPr>
          <p:cNvPr id="7171" name="Espace réservé du contenu 2"/>
          <p:cNvSpPr>
            <a:spLocks noGrp="1"/>
          </p:cNvSpPr>
          <p:nvPr>
            <p:ph idx="1"/>
          </p:nvPr>
        </p:nvSpPr>
        <p:spPr/>
        <p:txBody>
          <a:bodyPr/>
          <a:lstStyle/>
          <a:p>
            <a:r>
              <a:rPr lang="fr-FR" altLang="fr-FR" sz="2800" dirty="0" smtClean="0"/>
              <a:t>Cette politique d’accueil est proposée aux communes rurales du territoire pour :</a:t>
            </a:r>
            <a:endParaRPr lang="fr-FR" altLang="fr-FR" sz="2400" dirty="0" smtClean="0"/>
          </a:p>
          <a:p>
            <a:pPr lvl="1"/>
            <a:r>
              <a:rPr lang="fr-FR" altLang="fr-FR" sz="2400" dirty="0" smtClean="0"/>
              <a:t>les soutenir dans le développement de leur économie de proximité (maintien des derniers commerces, artisanat, nouvelles activités…)</a:t>
            </a:r>
          </a:p>
          <a:p>
            <a:pPr lvl="1"/>
            <a:r>
              <a:rPr lang="fr-FR" altLang="fr-FR" sz="2400" dirty="0" smtClean="0"/>
              <a:t>Leur permettre d’accueillir et installer des porteurs de projets, des familles, qui vont vivre et travailler sur place.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152400" y="1125537"/>
            <a:ext cx="8675688" cy="850900"/>
          </a:xfrm>
        </p:spPr>
        <p:txBody>
          <a:bodyPr/>
          <a:lstStyle/>
          <a:p>
            <a:r>
              <a:rPr lang="fr-FR" altLang="fr-FR" sz="3200" dirty="0" smtClean="0"/>
              <a:t>Qu’est-ce qu’un « village d’accueil »</a:t>
            </a:r>
          </a:p>
        </p:txBody>
      </p:sp>
      <p:sp>
        <p:nvSpPr>
          <p:cNvPr id="17411" name="Rectangle 3"/>
          <p:cNvSpPr>
            <a:spLocks noGrp="1"/>
          </p:cNvSpPr>
          <p:nvPr>
            <p:ph type="body" idx="1"/>
          </p:nvPr>
        </p:nvSpPr>
        <p:spPr>
          <a:xfrm>
            <a:off x="304800" y="2116137"/>
            <a:ext cx="8534400" cy="4935538"/>
          </a:xfrm>
        </p:spPr>
        <p:txBody>
          <a:bodyPr/>
          <a:lstStyle/>
          <a:p>
            <a:pPr>
              <a:lnSpc>
                <a:spcPct val="90000"/>
              </a:lnSpc>
            </a:pPr>
            <a:r>
              <a:rPr lang="fr-FR" altLang="fr-FR" sz="2600" dirty="0" smtClean="0"/>
              <a:t>Une commune qui souhaite :</a:t>
            </a:r>
          </a:p>
          <a:p>
            <a:pPr lvl="1">
              <a:lnSpc>
                <a:spcPct val="90000"/>
              </a:lnSpc>
            </a:pPr>
            <a:r>
              <a:rPr lang="fr-FR" altLang="fr-FR" sz="2400" dirty="0" smtClean="0"/>
              <a:t>accueillir de nouveaux habitants qui vont vivre et travailler sur le territoire</a:t>
            </a:r>
          </a:p>
          <a:p>
            <a:pPr lvl="2">
              <a:lnSpc>
                <a:spcPct val="90000"/>
              </a:lnSpc>
            </a:pPr>
            <a:r>
              <a:rPr lang="fr-FR" altLang="fr-FR" sz="2000" dirty="0" smtClean="0"/>
              <a:t>Soutenir l’économie de proximité dans les villages</a:t>
            </a:r>
          </a:p>
          <a:p>
            <a:pPr lvl="1">
              <a:lnSpc>
                <a:spcPct val="90000"/>
              </a:lnSpc>
            </a:pPr>
            <a:r>
              <a:rPr lang="fr-FR" sz="2400" dirty="0" smtClean="0"/>
              <a:t>travailler au développement de son village, en mutualisant des moyens avec d’autres :</a:t>
            </a:r>
          </a:p>
          <a:p>
            <a:pPr lvl="2">
              <a:lnSpc>
                <a:spcPct val="90000"/>
              </a:lnSpc>
            </a:pPr>
            <a:r>
              <a:rPr lang="fr-FR" altLang="fr-FR" sz="2000" dirty="0" smtClean="0"/>
              <a:t>partage des problématiques, des enjeux, des besoins, inventer des solutions nouvelles en créant des liens inter-villages !</a:t>
            </a:r>
            <a:endParaRPr lang="fr-FR" sz="2000" dirty="0" smtClean="0"/>
          </a:p>
          <a:p>
            <a:pPr lvl="1">
              <a:lnSpc>
                <a:spcPct val="90000"/>
              </a:lnSpc>
            </a:pPr>
            <a:r>
              <a:rPr lang="fr-FR" sz="2400" dirty="0" smtClean="0"/>
              <a:t>activer la « capacité d’action » locale des habitants pour « garder en vie » les villages !</a:t>
            </a:r>
          </a:p>
          <a:p>
            <a:pPr lvl="2">
              <a:lnSpc>
                <a:spcPct val="90000"/>
              </a:lnSpc>
            </a:pPr>
            <a:r>
              <a:rPr lang="fr-FR" sz="2000" dirty="0" smtClean="0"/>
              <a:t>Activer le « bouche à oreille » pour repérer les besoins, les potentiels d’activités, les opportunités d’installation</a:t>
            </a:r>
          </a:p>
          <a:p>
            <a:pPr lvl="2">
              <a:lnSpc>
                <a:spcPct val="90000"/>
              </a:lnSpc>
            </a:pPr>
            <a:r>
              <a:rPr lang="fr-FR" sz="2000" dirty="0" smtClean="0"/>
              <a:t>Capacité d’accueil et d’intégration « à l’échelle de la vie »</a:t>
            </a:r>
          </a:p>
          <a:p>
            <a:pPr lvl="2">
              <a:lnSpc>
                <a:spcPct val="90000"/>
              </a:lnSpc>
            </a:pPr>
            <a:r>
              <a:rPr lang="fr-FR" sz="2000" dirty="0" smtClean="0"/>
              <a:t>Développer la fonction « d’ambassadeur du territoire »</a:t>
            </a:r>
          </a:p>
          <a:p>
            <a:pPr lvl="2">
              <a:lnSpc>
                <a:spcPct val="90000"/>
              </a:lnSpc>
            </a:pPr>
            <a:endParaRPr lang="fr-FR" sz="2000" dirty="0" smtClean="0"/>
          </a:p>
          <a:p>
            <a:pPr lvl="1">
              <a:lnSpc>
                <a:spcPct val="90000"/>
              </a:lnSpc>
            </a:pPr>
            <a:endParaRPr lang="fr-FR" altLang="fr-FR" sz="2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5000" y="2192337"/>
            <a:ext cx="990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90" name="Rectangle 2"/>
          <p:cNvSpPr>
            <a:spLocks noGrp="1"/>
          </p:cNvSpPr>
          <p:nvPr>
            <p:ph type="title"/>
          </p:nvPr>
        </p:nvSpPr>
        <p:spPr>
          <a:xfrm>
            <a:off x="152400" y="1112838"/>
            <a:ext cx="8675688" cy="850900"/>
          </a:xfrm>
        </p:spPr>
        <p:txBody>
          <a:bodyPr/>
          <a:lstStyle/>
          <a:p>
            <a:r>
              <a:rPr lang="fr-FR" altLang="fr-FR" sz="3600" dirty="0" smtClean="0"/>
              <a:t>Les villages d’accueil actuels</a:t>
            </a:r>
          </a:p>
        </p:txBody>
      </p:sp>
      <p:pic>
        <p:nvPicPr>
          <p:cNvPr id="12291" name="Picture 4" descr="TERRITOIRE ENTREPRENEURS LOGO"/>
          <p:cNvPicPr>
            <a:picLocks noChangeAspect="1" noChangeArrowheads="1"/>
          </p:cNvPicPr>
          <p:nvPr/>
        </p:nvPicPr>
        <p:blipFill>
          <a:blip r:embed="rId2" cstate="print"/>
          <a:srcRect/>
          <a:stretch>
            <a:fillRect/>
          </a:stretch>
        </p:blipFill>
        <p:spPr bwMode="auto">
          <a:xfrm>
            <a:off x="76200" y="1354138"/>
            <a:ext cx="2590800" cy="515937"/>
          </a:xfrm>
          <a:prstGeom prst="rect">
            <a:avLst/>
          </a:prstGeom>
          <a:noFill/>
          <a:ln w="9525">
            <a:noFill/>
            <a:miter lim="800000"/>
            <a:headEnd/>
            <a:tailEnd/>
          </a:ln>
        </p:spPr>
      </p:pic>
      <p:sp>
        <p:nvSpPr>
          <p:cNvPr id="8" name="Line 8"/>
          <p:cNvSpPr>
            <a:spLocks noChangeShapeType="1"/>
          </p:cNvSpPr>
          <p:nvPr/>
        </p:nvSpPr>
        <p:spPr bwMode="auto">
          <a:xfrm>
            <a:off x="0" y="2039938"/>
            <a:ext cx="9144000" cy="0"/>
          </a:xfrm>
          <a:prstGeom prst="line">
            <a:avLst/>
          </a:prstGeom>
          <a:noFill/>
          <a:ln w="9525">
            <a:solidFill>
              <a:srgbClr val="EB6F07"/>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9" name="Image 8" descr="Carte_SMB 2016.jpg"/>
          <p:cNvPicPr>
            <a:picLocks noChangeAspect="1"/>
          </p:cNvPicPr>
          <p:nvPr/>
        </p:nvPicPr>
        <p:blipFill>
          <a:blip r:embed="rId3" cstate="print"/>
          <a:stretch>
            <a:fillRect/>
          </a:stretch>
        </p:blipFill>
        <p:spPr>
          <a:xfrm>
            <a:off x="5334000" y="2268537"/>
            <a:ext cx="3810000" cy="3867510"/>
          </a:xfrm>
          <a:prstGeom prst="rect">
            <a:avLst/>
          </a:prstGeom>
        </p:spPr>
      </p:pic>
      <p:sp>
        <p:nvSpPr>
          <p:cNvPr id="10244" name="Rectangle 5"/>
          <p:cNvSpPr>
            <a:spLocks/>
          </p:cNvSpPr>
          <p:nvPr/>
        </p:nvSpPr>
        <p:spPr bwMode="auto">
          <a:xfrm>
            <a:off x="0" y="2373312"/>
            <a:ext cx="86868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spcBef>
                <a:spcPct val="20000"/>
              </a:spcBef>
              <a:buSzPct val="90000"/>
              <a:buFont typeface="Arial" charset="0"/>
              <a:buBlip>
                <a:blip r:embed="rId4"/>
              </a:buBlip>
              <a:defRPr sz="3200" b="1">
                <a:solidFill>
                  <a:srgbClr val="7DA62A"/>
                </a:solidFill>
                <a:latin typeface="Calibri" pitchFamily="34" charset="0"/>
              </a:defRPr>
            </a:lvl1pPr>
            <a:lvl2pPr marL="1174750" indent="-546100" eaLnBrk="0" hangingPunct="0">
              <a:spcBef>
                <a:spcPct val="20000"/>
              </a:spcBef>
              <a:buSzPct val="60000"/>
              <a:buFont typeface="Arial" charset="0"/>
              <a:buBlip>
                <a:blip r:embed="rId5"/>
              </a:buBlip>
              <a:defRPr sz="2800">
                <a:solidFill>
                  <a:schemeClr val="tx1"/>
                </a:solidFill>
                <a:latin typeface="Calibri" pitchFamily="34" charset="0"/>
              </a:defRPr>
            </a:lvl2pPr>
            <a:lvl3pPr marL="1603375" indent="-249238" eaLnBrk="0" hangingPunct="0">
              <a:spcBef>
                <a:spcPct val="20000"/>
              </a:spcBef>
              <a:buClr>
                <a:srgbClr val="EFA003"/>
              </a:buClr>
              <a:buSzPct val="80000"/>
              <a:buFont typeface="Wingdings" pitchFamily="2" charset="2"/>
              <a:buChar char="§"/>
              <a:defRPr sz="2400">
                <a:solidFill>
                  <a:schemeClr val="tx1"/>
                </a:solidFill>
                <a:latin typeface="Calibri" pitchFamily="34" charset="0"/>
              </a:defRPr>
            </a:lvl3pPr>
            <a:lvl4pPr marL="2011363" indent="-228600" eaLnBrk="0" hangingPunct="0">
              <a:spcBef>
                <a:spcPct val="20000"/>
              </a:spcBef>
              <a:buFont typeface="Arial" charset="0"/>
              <a:buChar char="–"/>
              <a:defRPr sz="2000">
                <a:solidFill>
                  <a:schemeClr val="tx1"/>
                </a:solidFill>
                <a:latin typeface="Calibri" pitchFamily="34" charset="0"/>
              </a:defRPr>
            </a:lvl4pPr>
            <a:lvl5pPr marL="2419350" indent="-228600" eaLnBrk="0" hangingPunct="0">
              <a:spcBef>
                <a:spcPct val="20000"/>
              </a:spcBef>
              <a:buFont typeface="Arial" charset="0"/>
              <a:buChar char="»"/>
              <a:defRPr sz="2000">
                <a:solidFill>
                  <a:schemeClr val="tx1"/>
                </a:solidFill>
                <a:latin typeface="Calibri" pitchFamily="34" charset="0"/>
              </a:defRPr>
            </a:lvl5pPr>
            <a:lvl6pPr marL="287655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333375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79095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424815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80000"/>
              </a:lnSpc>
              <a:defRPr/>
            </a:pPr>
            <a:r>
              <a:rPr lang="fr-FR" altLang="fr-FR" dirty="0" smtClean="0"/>
              <a:t>2012-2014 : 25 villages d’accueil</a:t>
            </a:r>
            <a:endParaRPr lang="fr-FR" altLang="fr-FR" sz="1200" dirty="0" smtClean="0"/>
          </a:p>
          <a:p>
            <a:pPr lvl="1">
              <a:lnSpc>
                <a:spcPct val="80000"/>
              </a:lnSpc>
              <a:defRPr/>
            </a:pPr>
            <a:r>
              <a:rPr lang="fr-FR" altLang="fr-FR" sz="2400" dirty="0" smtClean="0"/>
              <a:t>Haut Beaujolais : 6 communes</a:t>
            </a:r>
          </a:p>
          <a:p>
            <a:pPr lvl="1">
              <a:lnSpc>
                <a:spcPct val="80000"/>
              </a:lnSpc>
              <a:defRPr/>
            </a:pPr>
            <a:r>
              <a:rPr lang="fr-FR" altLang="fr-FR" sz="2400" dirty="0" smtClean="0"/>
              <a:t>COR : 19 communes</a:t>
            </a:r>
          </a:p>
          <a:p>
            <a:pPr marL="628650" lvl="1" indent="0">
              <a:lnSpc>
                <a:spcPct val="80000"/>
              </a:lnSpc>
              <a:buFont typeface="Arial" charset="0"/>
              <a:buNone/>
              <a:defRPr/>
            </a:pPr>
            <a:endParaRPr lang="fr-FR" altLang="fr-FR" sz="1800" dirty="0" smtClean="0"/>
          </a:p>
          <a:p>
            <a:pPr>
              <a:lnSpc>
                <a:spcPct val="80000"/>
              </a:lnSpc>
              <a:defRPr/>
            </a:pPr>
            <a:r>
              <a:rPr lang="fr-FR" altLang="fr-FR" dirty="0" smtClean="0"/>
              <a:t>2015 </a:t>
            </a:r>
            <a:r>
              <a:rPr lang="fr-FR" altLang="fr-FR" dirty="0"/>
              <a:t>: </a:t>
            </a:r>
            <a:r>
              <a:rPr lang="fr-FR" altLang="fr-FR" dirty="0" smtClean="0"/>
              <a:t>42 </a:t>
            </a:r>
            <a:r>
              <a:rPr lang="fr-FR" altLang="fr-FR" dirty="0"/>
              <a:t>villages </a:t>
            </a:r>
            <a:r>
              <a:rPr lang="fr-FR" altLang="fr-FR" dirty="0" smtClean="0"/>
              <a:t>d’accueil</a:t>
            </a:r>
            <a:endParaRPr lang="fr-FR" altLang="fr-FR" sz="1200" dirty="0" smtClean="0"/>
          </a:p>
          <a:p>
            <a:pPr lvl="1">
              <a:lnSpc>
                <a:spcPct val="80000"/>
              </a:lnSpc>
              <a:defRPr/>
            </a:pPr>
            <a:r>
              <a:rPr lang="fr-FR" altLang="fr-FR" sz="2400" dirty="0" smtClean="0"/>
              <a:t>Haut </a:t>
            </a:r>
            <a:r>
              <a:rPr lang="fr-FR" altLang="fr-FR" sz="2400" dirty="0"/>
              <a:t>Beaujolais : </a:t>
            </a:r>
            <a:r>
              <a:rPr lang="fr-FR" altLang="fr-FR" sz="2400" dirty="0" smtClean="0"/>
              <a:t>12 </a:t>
            </a:r>
            <a:r>
              <a:rPr lang="fr-FR" altLang="fr-FR" sz="2400" dirty="0"/>
              <a:t>communes</a:t>
            </a:r>
          </a:p>
          <a:p>
            <a:pPr lvl="1">
              <a:lnSpc>
                <a:spcPct val="80000"/>
              </a:lnSpc>
              <a:defRPr/>
            </a:pPr>
            <a:r>
              <a:rPr lang="fr-FR" altLang="fr-FR" sz="2400" dirty="0"/>
              <a:t>COR : </a:t>
            </a:r>
            <a:r>
              <a:rPr lang="fr-FR" altLang="fr-FR" sz="2400" dirty="0" smtClean="0"/>
              <a:t>30 communes </a:t>
            </a:r>
          </a:p>
          <a:p>
            <a:pPr lvl="1">
              <a:lnSpc>
                <a:spcPct val="80000"/>
              </a:lnSpc>
              <a:defRPr/>
            </a:pPr>
            <a:endParaRPr lang="fr-FR" altLang="fr-FR" sz="2400" dirty="0"/>
          </a:p>
          <a:p>
            <a:pPr>
              <a:lnSpc>
                <a:spcPct val="80000"/>
              </a:lnSpc>
              <a:defRPr/>
            </a:pPr>
            <a:r>
              <a:rPr lang="fr-FR" altLang="fr-FR" dirty="0" smtClean="0"/>
              <a:t>2016 : 52 villages d’accueil</a:t>
            </a:r>
            <a:endParaRPr lang="fr-FR" altLang="fr-FR" sz="1200" dirty="0" smtClean="0"/>
          </a:p>
          <a:p>
            <a:pPr lvl="1">
              <a:lnSpc>
                <a:spcPct val="80000"/>
              </a:lnSpc>
              <a:defRPr/>
            </a:pPr>
            <a:r>
              <a:rPr lang="fr-FR" altLang="fr-FR" sz="2400" dirty="0" smtClean="0"/>
              <a:t>Une dizaine de commune autour </a:t>
            </a:r>
          </a:p>
          <a:p>
            <a:pPr lvl="1">
              <a:lnSpc>
                <a:spcPct val="80000"/>
              </a:lnSpc>
              <a:buNone/>
              <a:defRPr/>
            </a:pPr>
            <a:r>
              <a:rPr lang="fr-FR" altLang="fr-FR" sz="2400" dirty="0" smtClean="0"/>
              <a:t>de Beaujeu/Belleville rejoignent le réseau du Beaujolais vert</a:t>
            </a:r>
          </a:p>
          <a:p>
            <a:pPr marL="628650" lvl="1" indent="0">
              <a:lnSpc>
                <a:spcPct val="80000"/>
              </a:lnSpc>
              <a:buFont typeface="Arial" charset="0"/>
              <a:buNone/>
              <a:defRPr/>
            </a:pPr>
            <a:endParaRPr lang="fr-FR" altLang="fr-FR" sz="1800" dirty="0" smtClean="0"/>
          </a:p>
          <a:p>
            <a:pPr>
              <a:lnSpc>
                <a:spcPct val="80000"/>
              </a:lnSpc>
              <a:buFont typeface="Arial" charset="0"/>
              <a:buNone/>
              <a:defRPr/>
            </a:pPr>
            <a:endParaRPr lang="fr-FR" altLang="fr-FR"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152400" y="1112837"/>
            <a:ext cx="8675688" cy="850900"/>
          </a:xfrm>
        </p:spPr>
        <p:txBody>
          <a:bodyPr/>
          <a:lstStyle/>
          <a:p>
            <a:r>
              <a:rPr lang="fr-FR" altLang="fr-FR" sz="3200" dirty="0" smtClean="0"/>
              <a:t>Devenir Village d’accueil</a:t>
            </a:r>
          </a:p>
        </p:txBody>
      </p:sp>
      <p:sp>
        <p:nvSpPr>
          <p:cNvPr id="12291" name="Rectangle 3"/>
          <p:cNvSpPr>
            <a:spLocks noGrp="1"/>
          </p:cNvSpPr>
          <p:nvPr>
            <p:ph type="body" idx="1"/>
          </p:nvPr>
        </p:nvSpPr>
        <p:spPr>
          <a:xfrm>
            <a:off x="304800" y="2209800"/>
            <a:ext cx="8534400" cy="4935538"/>
          </a:xfrm>
        </p:spPr>
        <p:txBody>
          <a:bodyPr/>
          <a:lstStyle/>
          <a:p>
            <a:r>
              <a:rPr lang="fr-FR" altLang="fr-FR" sz="3000" dirty="0" smtClean="0"/>
              <a:t>1. C’est un choix « politique » de la commune</a:t>
            </a:r>
          </a:p>
          <a:p>
            <a:pPr marL="630238" lvl="1" indent="-14288"/>
            <a:r>
              <a:rPr lang="fr-FR" altLang="fr-FR" sz="2600" dirty="0" smtClean="0"/>
              <a:t>  </a:t>
            </a:r>
            <a:r>
              <a:rPr lang="fr-FR" altLang="fr-FR" sz="2400" dirty="0" smtClean="0"/>
              <a:t>Le Conseil Municipal prend une délibération</a:t>
            </a:r>
          </a:p>
          <a:p>
            <a:r>
              <a:rPr lang="fr-FR" altLang="fr-FR" sz="3000" dirty="0" smtClean="0"/>
              <a:t>2. Constituer un « comité village » </a:t>
            </a:r>
            <a:br>
              <a:rPr lang="fr-FR" altLang="fr-FR" sz="3000" dirty="0" smtClean="0"/>
            </a:br>
            <a:r>
              <a:rPr lang="fr-FR" altLang="fr-FR" sz="2400" dirty="0" smtClean="0"/>
              <a:t>3 à 4 personnes dont un référent</a:t>
            </a:r>
          </a:p>
          <a:p>
            <a:pPr marL="630238" lvl="1" indent="-14288"/>
            <a:r>
              <a:rPr lang="fr-FR" altLang="fr-FR" sz="2400" dirty="0" smtClean="0"/>
              <a:t> </a:t>
            </a:r>
            <a:r>
              <a:rPr lang="fr-FR" altLang="fr-FR" sz="2000" dirty="0" smtClean="0"/>
              <a:t>élus au Conseil Municipal,</a:t>
            </a:r>
          </a:p>
          <a:p>
            <a:pPr marL="630238" lvl="1" indent="-14288"/>
            <a:r>
              <a:rPr lang="fr-FR" altLang="fr-FR" sz="2000" dirty="0" smtClean="0"/>
              <a:t> représentant d'une association culturelle ou sportive de la commune, d’une entreprise…</a:t>
            </a:r>
          </a:p>
          <a:p>
            <a:pPr marL="630238" lvl="1" indent="-14288"/>
            <a:r>
              <a:rPr lang="fr-FR" altLang="fr-FR" sz="2000" dirty="0" smtClean="0"/>
              <a:t>habitants de la commune motivés par la promotion et l’accueil de nouveaux arrivants : </a:t>
            </a:r>
          </a:p>
          <a:p>
            <a:pPr marL="1058863" lvl="2" indent="-14288"/>
            <a:r>
              <a:rPr lang="fr-FR" altLang="fr-FR" sz="1600" dirty="0" smtClean="0"/>
              <a:t>   des « habitants de souche » qui connaissent tout et tout le monde !</a:t>
            </a:r>
          </a:p>
          <a:p>
            <a:pPr marL="1058863" lvl="2" indent="-14288"/>
            <a:r>
              <a:rPr lang="fr-FR" altLang="fr-FR" sz="1600" dirty="0" smtClean="0"/>
              <a:t>   des nouveaux habitants qui ont fait l’expérience de s’installer dans un nouveau village</a:t>
            </a:r>
          </a:p>
        </p:txBody>
      </p:sp>
      <p:pic>
        <p:nvPicPr>
          <p:cNvPr id="12292" name="Picture 4" descr="TERRITOIRE ENTREPRENEUR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354138"/>
            <a:ext cx="2590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389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152400" y="1036638"/>
            <a:ext cx="8675688" cy="850900"/>
          </a:xfrm>
        </p:spPr>
        <p:txBody>
          <a:bodyPr/>
          <a:lstStyle/>
          <a:p>
            <a:r>
              <a:rPr lang="fr-FR" altLang="fr-FR" sz="3200" smtClean="0"/>
              <a:t>Mission des villages</a:t>
            </a:r>
          </a:p>
        </p:txBody>
      </p:sp>
      <p:sp>
        <p:nvSpPr>
          <p:cNvPr id="17411" name="Rectangle 3"/>
          <p:cNvSpPr>
            <a:spLocks noGrp="1"/>
          </p:cNvSpPr>
          <p:nvPr>
            <p:ph type="body" idx="1"/>
          </p:nvPr>
        </p:nvSpPr>
        <p:spPr>
          <a:xfrm>
            <a:off x="304800" y="2209800"/>
            <a:ext cx="8534400" cy="4935538"/>
          </a:xfrm>
        </p:spPr>
        <p:txBody>
          <a:bodyPr/>
          <a:lstStyle/>
          <a:p>
            <a:pPr>
              <a:lnSpc>
                <a:spcPct val="90000"/>
              </a:lnSpc>
            </a:pPr>
            <a:r>
              <a:rPr lang="fr-FR" altLang="fr-FR" sz="2600" dirty="0" smtClean="0"/>
              <a:t>Constituer la « fiche village » pour le site</a:t>
            </a:r>
          </a:p>
          <a:p>
            <a:pPr marL="630238" lvl="1" indent="-14288">
              <a:lnSpc>
                <a:spcPct val="90000"/>
              </a:lnSpc>
            </a:pPr>
            <a:r>
              <a:rPr lang="fr-FR" altLang="fr-FR" sz="2200" dirty="0" smtClean="0"/>
              <a:t> Rassembler toutes les informations concernant la commune (activités, école, commerce, services etc.)</a:t>
            </a:r>
          </a:p>
          <a:p>
            <a:pPr>
              <a:lnSpc>
                <a:spcPct val="90000"/>
              </a:lnSpc>
            </a:pPr>
            <a:r>
              <a:rPr lang="fr-FR" altLang="fr-FR" sz="2600" dirty="0" smtClean="0"/>
              <a:t>Assurer une veille sur les locaux vacants, les activités à reprendre, les besoins identifiés</a:t>
            </a:r>
          </a:p>
          <a:p>
            <a:pPr marL="630238" lvl="1" indent="-14288">
              <a:lnSpc>
                <a:spcPct val="90000"/>
              </a:lnSpc>
            </a:pPr>
            <a:r>
              <a:rPr lang="fr-FR" altLang="fr-FR" sz="2300" dirty="0" smtClean="0"/>
              <a:t> Pour construire et mettre en ligne les offres d’activités</a:t>
            </a:r>
          </a:p>
          <a:p>
            <a:pPr>
              <a:lnSpc>
                <a:spcPct val="90000"/>
              </a:lnSpc>
            </a:pPr>
            <a:r>
              <a:rPr lang="fr-FR" altLang="fr-FR" sz="2700" dirty="0" smtClean="0"/>
              <a:t>Etudier les demandes d’installation</a:t>
            </a:r>
          </a:p>
          <a:p>
            <a:pPr marL="630238" lvl="1" indent="-14288">
              <a:lnSpc>
                <a:spcPct val="90000"/>
              </a:lnSpc>
            </a:pPr>
            <a:r>
              <a:rPr lang="fr-FR" altLang="fr-FR" sz="2200" dirty="0" smtClean="0"/>
              <a:t> à partir des besoins des candidats (local, habitation…)</a:t>
            </a:r>
          </a:p>
          <a:p>
            <a:pPr>
              <a:lnSpc>
                <a:spcPct val="90000"/>
              </a:lnSpc>
            </a:pPr>
            <a:r>
              <a:rPr lang="fr-FR" altLang="fr-FR" sz="2700" dirty="0" smtClean="0"/>
              <a:t>Accueillir et accompagner les familles dans leur installation</a:t>
            </a:r>
          </a:p>
          <a:p>
            <a:pPr marL="630238" lvl="1" indent="-14288">
              <a:lnSpc>
                <a:spcPct val="90000"/>
              </a:lnSpc>
            </a:pPr>
            <a:r>
              <a:rPr lang="fr-FR" altLang="fr-FR" sz="2200" dirty="0" smtClean="0"/>
              <a:t> répondre à leurs questions, les mettre en relation, donner les renseignements utiles pour faciliter leur intégration</a:t>
            </a:r>
          </a:p>
        </p:txBody>
      </p:sp>
      <p:pic>
        <p:nvPicPr>
          <p:cNvPr id="17412" name="Picture 4" descr="TERRITOIRE ENTREPRENEUR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354138"/>
            <a:ext cx="2590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52400" y="1112838"/>
            <a:ext cx="8675688" cy="850900"/>
          </a:xfrm>
        </p:spPr>
        <p:txBody>
          <a:bodyPr/>
          <a:lstStyle/>
          <a:p>
            <a:r>
              <a:rPr lang="fr-FR" altLang="fr-FR" sz="3600" dirty="0" smtClean="0"/>
              <a:t>Les points forts</a:t>
            </a:r>
          </a:p>
        </p:txBody>
      </p:sp>
      <p:sp>
        <p:nvSpPr>
          <p:cNvPr id="172035" name="Rectangle 3"/>
          <p:cNvSpPr>
            <a:spLocks noGrp="1"/>
          </p:cNvSpPr>
          <p:nvPr>
            <p:ph type="body" idx="1"/>
          </p:nvPr>
        </p:nvSpPr>
        <p:spPr>
          <a:xfrm>
            <a:off x="228600" y="2192338"/>
            <a:ext cx="8610600" cy="4724400"/>
          </a:xfrm>
        </p:spPr>
        <p:txBody>
          <a:bodyPr/>
          <a:lstStyle/>
          <a:p>
            <a:pPr lvl="1">
              <a:lnSpc>
                <a:spcPct val="90000"/>
              </a:lnSpc>
              <a:defRPr/>
            </a:pPr>
            <a:r>
              <a:rPr lang="fr-FR" sz="2400" dirty="0" smtClean="0"/>
              <a:t>Sensibilisation et mobilisation des habitants et des élus locaux (ils voient leur intérêt à cela). </a:t>
            </a:r>
            <a:endParaRPr lang="fr-FR" altLang="fr-FR" sz="2400" dirty="0" smtClean="0"/>
          </a:p>
          <a:p>
            <a:pPr lvl="1">
              <a:lnSpc>
                <a:spcPct val="90000"/>
              </a:lnSpc>
              <a:defRPr/>
            </a:pPr>
            <a:r>
              <a:rPr lang="fr-FR" altLang="fr-FR" sz="2200" dirty="0" smtClean="0"/>
              <a:t>Un vrai levier de veille sur le territoire (foncier, locaux, entreprises, besoins…) mobilisable à un temps T </a:t>
            </a:r>
          </a:p>
          <a:p>
            <a:pPr lvl="1">
              <a:lnSpc>
                <a:spcPct val="90000"/>
              </a:lnSpc>
              <a:defRPr/>
            </a:pPr>
            <a:r>
              <a:rPr lang="fr-FR" altLang="fr-FR" sz="2200" dirty="0" smtClean="0"/>
              <a:t>Une capacité d’accueil et d’aide à l’intégration « à l’échelle de la vie »</a:t>
            </a:r>
            <a:endParaRPr lang="fr-FR" altLang="fr-FR" sz="1200" dirty="0" smtClean="0"/>
          </a:p>
          <a:p>
            <a:pPr lvl="1">
              <a:lnSpc>
                <a:spcPct val="90000"/>
              </a:lnSpc>
              <a:defRPr/>
            </a:pPr>
            <a:r>
              <a:rPr lang="fr-FR" altLang="fr-FR" sz="2200" dirty="0" smtClean="0"/>
              <a:t>Un soutien aux communes pour développer leur économie de proximité, pour « garder en vie » les villages du territoire</a:t>
            </a:r>
          </a:p>
          <a:p>
            <a:pPr marL="628650" lvl="1" indent="0">
              <a:lnSpc>
                <a:spcPct val="90000"/>
              </a:lnSpc>
              <a:buFont typeface="Arial" charset="0"/>
              <a:buNone/>
              <a:defRPr/>
            </a:pPr>
            <a:endParaRPr lang="fr-FR" altLang="fr-FR" sz="1200" dirty="0" smtClean="0"/>
          </a:p>
          <a:p>
            <a:pPr lvl="1">
              <a:lnSpc>
                <a:spcPct val="90000"/>
              </a:lnSpc>
              <a:defRPr/>
            </a:pPr>
            <a:r>
              <a:rPr lang="fr-FR" altLang="fr-FR" sz="2200" dirty="0" smtClean="0"/>
              <a:t>Une réelle dynamique locale : </a:t>
            </a:r>
          </a:p>
          <a:p>
            <a:pPr lvl="2">
              <a:lnSpc>
                <a:spcPct val="90000"/>
              </a:lnSpc>
              <a:defRPr/>
            </a:pPr>
            <a:r>
              <a:rPr lang="fr-FR" altLang="fr-FR" sz="2000" dirty="0" smtClean="0"/>
              <a:t>liens inter-villages (décloisonnement), </a:t>
            </a:r>
          </a:p>
          <a:p>
            <a:pPr lvl="2">
              <a:lnSpc>
                <a:spcPct val="90000"/>
              </a:lnSpc>
              <a:defRPr/>
            </a:pPr>
            <a:r>
              <a:rPr lang="fr-FR" altLang="fr-FR" sz="2000" dirty="0" smtClean="0"/>
              <a:t>partage des problématiques, des enjeux, des besoins : montée en conscience et en « capacité d’action » des habitants</a:t>
            </a:r>
          </a:p>
          <a:p>
            <a:pPr marL="628650" lvl="1" indent="0">
              <a:lnSpc>
                <a:spcPct val="90000"/>
              </a:lnSpc>
              <a:buFont typeface="Arial" charset="0"/>
              <a:buNone/>
              <a:defRPr/>
            </a:pPr>
            <a:endParaRPr lang="fr-FR" altLang="fr-FR" sz="2000" dirty="0" smtClean="0"/>
          </a:p>
          <a:p>
            <a:pPr lvl="1">
              <a:lnSpc>
                <a:spcPct val="90000"/>
              </a:lnSpc>
              <a:defRPr/>
            </a:pPr>
            <a:endParaRPr lang="fr-FR" altLang="fr-FR" sz="2000" dirty="0"/>
          </a:p>
          <a:p>
            <a:pPr marL="628650" lvl="1" indent="0">
              <a:lnSpc>
                <a:spcPct val="90000"/>
              </a:lnSpc>
              <a:buFont typeface="Arial" charset="0"/>
              <a:buNone/>
              <a:defRPr/>
            </a:pPr>
            <a:endParaRPr lang="fr-FR" altLang="fr-FR" sz="2400" dirty="0" smtClean="0"/>
          </a:p>
          <a:p>
            <a:pPr marL="1058863" lvl="2" indent="-14288">
              <a:lnSpc>
                <a:spcPct val="90000"/>
              </a:lnSpc>
              <a:defRPr/>
            </a:pPr>
            <a:endParaRPr lang="fr-FR" altLang="fr-FR" sz="2000" dirty="0" smtClean="0"/>
          </a:p>
        </p:txBody>
      </p:sp>
      <p:pic>
        <p:nvPicPr>
          <p:cNvPr id="15364" name="Picture 4" descr="TERRITOIRE ENTREPRENEURS LOGO"/>
          <p:cNvPicPr>
            <a:picLocks noChangeAspect="1" noChangeArrowheads="1"/>
          </p:cNvPicPr>
          <p:nvPr/>
        </p:nvPicPr>
        <p:blipFill>
          <a:blip r:embed="rId2" cstate="print"/>
          <a:srcRect/>
          <a:stretch>
            <a:fillRect/>
          </a:stretch>
        </p:blipFill>
        <p:spPr bwMode="auto">
          <a:xfrm>
            <a:off x="76200" y="1354138"/>
            <a:ext cx="2590800" cy="51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760413" y="1112837"/>
            <a:ext cx="8231187" cy="850900"/>
          </a:xfrm>
        </p:spPr>
        <p:txBody>
          <a:bodyPr/>
          <a:lstStyle/>
          <a:p>
            <a:r>
              <a:rPr lang="fr-FR" altLang="fr-FR" dirty="0" smtClean="0"/>
              <a:t>Les points forts</a:t>
            </a:r>
          </a:p>
        </p:txBody>
      </p:sp>
      <p:sp>
        <p:nvSpPr>
          <p:cNvPr id="14339" name="Espace réservé du contenu 2"/>
          <p:cNvSpPr>
            <a:spLocks noGrp="1"/>
          </p:cNvSpPr>
          <p:nvPr>
            <p:ph idx="1"/>
          </p:nvPr>
        </p:nvSpPr>
        <p:spPr>
          <a:xfrm>
            <a:off x="228600" y="2116137"/>
            <a:ext cx="8458200" cy="3933825"/>
          </a:xfrm>
        </p:spPr>
        <p:txBody>
          <a:bodyPr/>
          <a:lstStyle/>
          <a:p>
            <a:r>
              <a:rPr lang="fr-FR" sz="2400" dirty="0" smtClean="0"/>
              <a:t>Expériences « inspirantes » : </a:t>
            </a:r>
          </a:p>
          <a:p>
            <a:pPr lvl="1"/>
            <a:r>
              <a:rPr lang="fr-FR" sz="2000" dirty="0" smtClean="0"/>
              <a:t>Le comité village de Saint Vincent de Reins recense les habitants arrivés sur l’année sur leur commune (17 familles) et voit chacun, St Just d’Avray organise un pot d’accueil pour les nouveaux arrivants</a:t>
            </a:r>
          </a:p>
          <a:p>
            <a:pPr lvl="1"/>
            <a:r>
              <a:rPr lang="fr-FR" sz="2000" dirty="0" smtClean="0"/>
              <a:t>Des nouveaux arrivants de Cenves en font venir d’autres, qui en font venir d’autre…</a:t>
            </a:r>
          </a:p>
          <a:p>
            <a:pPr lvl="1"/>
            <a:r>
              <a:rPr lang="fr-FR" sz="2000" dirty="0" smtClean="0"/>
              <a:t>St Jacques des Arrêts réuni les propriétaires des maisons vides du bourg pour leur expliquer la démarche « village d’accueil »</a:t>
            </a:r>
          </a:p>
          <a:p>
            <a:pPr lvl="1"/>
            <a:r>
              <a:rPr lang="fr-FR" sz="2000" dirty="0" smtClean="0"/>
              <a:t>Les villages d’accueil du Haut Beaujolais organisent une rencontre avec tous les habitants pour échanger sur les enjeux de l’accueil (120 personnes présentes)</a:t>
            </a:r>
          </a:p>
          <a:p>
            <a:pPr lvl="1"/>
            <a:endParaRPr lang="fr-FR" sz="1600" dirty="0" smtClean="0"/>
          </a:p>
          <a:p>
            <a:pPr lvl="1"/>
            <a:endParaRPr lang="fr-FR" sz="1600" dirty="0" smtClean="0"/>
          </a:p>
          <a:p>
            <a:pPr lvl="1">
              <a:defRPr/>
            </a:pPr>
            <a:endParaRPr lang="fr-FR" altLang="fr-FR" sz="2000" dirty="0"/>
          </a:p>
          <a:p>
            <a:pPr marL="628650" lvl="1" indent="0">
              <a:buFont typeface="Arial" charset="0"/>
              <a:buNone/>
              <a:defRPr/>
            </a:pPr>
            <a:endParaRPr lang="fr-FR" altLang="fr-FR" sz="2000" dirty="0" smtClean="0"/>
          </a:p>
          <a:p>
            <a:pPr lvl="1">
              <a:defRPr/>
            </a:pPr>
            <a:endParaRPr lang="fr-FR" altLang="fr-FR" sz="2000" dirty="0" smtClean="0"/>
          </a:p>
          <a:p>
            <a:pPr lvl="1">
              <a:defRPr/>
            </a:pPr>
            <a:endParaRPr lang="fr-FR" altLang="fr-FR" sz="2000" dirty="0" smtClean="0"/>
          </a:p>
          <a:p>
            <a:pPr lvl="1">
              <a:defRPr/>
            </a:pPr>
            <a:endParaRPr lang="fr-FR" altLang="fr-FR" sz="2000" dirty="0" smtClean="0"/>
          </a:p>
          <a:p>
            <a:pPr lvl="1">
              <a:defRPr/>
            </a:pPr>
            <a:endParaRPr lang="fr-FR" altLang="fr-FR" dirty="0" smtClean="0"/>
          </a:p>
          <a:p>
            <a:pPr lvl="1">
              <a:defRPr/>
            </a:pPr>
            <a:endParaRPr lang="fr-FR" altLang="fr-FR" dirty="0" smtClean="0"/>
          </a:p>
        </p:txBody>
      </p:sp>
      <p:pic>
        <p:nvPicPr>
          <p:cNvPr id="4" name="Picture 4" descr="TERRITOIRE ENTREPRENEUR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354138"/>
            <a:ext cx="2590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627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10679</TotalTime>
  <Words>857</Words>
  <Application>Microsoft Office PowerPoint</Application>
  <PresentationFormat>Personnalisé</PresentationFormat>
  <Paragraphs>200</Paragraphs>
  <Slides>21</Slides>
  <Notes>1</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Office Theme</vt:lpstr>
      <vt:lpstr>Conception personnalisée</vt:lpstr>
      <vt:lpstr>Présentation PowerPoint</vt:lpstr>
      <vt:lpstr>La politique d’accueil du Pays Beaujolais</vt:lpstr>
      <vt:lpstr>La politique d’accueil du Pays Beaujolais</vt:lpstr>
      <vt:lpstr>Qu’est-ce qu’un « village d’accueil »</vt:lpstr>
      <vt:lpstr>Les villages d’accueil actuels</vt:lpstr>
      <vt:lpstr>Devenir Village d’accueil</vt:lpstr>
      <vt:lpstr>Mission des villages</vt:lpstr>
      <vt:lpstr>Les points forts</vt:lpstr>
      <vt:lpstr>Les points forts</vt:lpstr>
      <vt:lpstr>Les point à faire progresser</vt:lpstr>
      <vt:lpstr>Les résultats</vt:lpstr>
      <vt:lpstr>Exemples d’installation</vt:lpstr>
      <vt:lpstr>Les belles histoires</vt:lpstr>
      <vt:lpstr>L’animation de la politique d’accueil</vt:lpstr>
      <vt:lpstr>Construire « l’offre » du territoire</vt:lpstr>
      <vt:lpstr>Présentation PowerPoint</vt:lpstr>
      <vt:lpstr>2. Installer des porteurs de projets</vt:lpstr>
      <vt:lpstr>Les résultats</vt:lpstr>
      <vt:lpstr>Exemples d’installation</vt:lpstr>
      <vt:lpstr>3. Communiquer !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Edith</dc:creator>
  <cp:lastModifiedBy>Secrétariat</cp:lastModifiedBy>
  <cp:revision>561</cp:revision>
  <cp:lastPrinted>2015-04-29T09:15:21Z</cp:lastPrinted>
  <dcterms:created xsi:type="dcterms:W3CDTF">2012-03-14T14:39:39Z</dcterms:created>
  <dcterms:modified xsi:type="dcterms:W3CDTF">2016-06-09T12:04:02Z</dcterms:modified>
</cp:coreProperties>
</file>