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85" r:id="rId4"/>
    <p:sldId id="324" r:id="rId5"/>
    <p:sldId id="320" r:id="rId6"/>
    <p:sldId id="321" r:id="rId7"/>
    <p:sldId id="322" r:id="rId8"/>
    <p:sldId id="323" r:id="rId9"/>
    <p:sldId id="286" r:id="rId10"/>
    <p:sldId id="328" r:id="rId11"/>
    <p:sldId id="329" r:id="rId12"/>
    <p:sldId id="330" r:id="rId13"/>
    <p:sldId id="299" r:id="rId14"/>
    <p:sldId id="326" r:id="rId15"/>
    <p:sldId id="327" r:id="rId16"/>
    <p:sldId id="332" r:id="rId17"/>
    <p:sldId id="287" r:id="rId18"/>
    <p:sldId id="333" r:id="rId19"/>
    <p:sldId id="334" r:id="rId20"/>
    <p:sldId id="335" r:id="rId21"/>
    <p:sldId id="294" r:id="rId22"/>
    <p:sldId id="311" r:id="rId23"/>
    <p:sldId id="295" r:id="rId24"/>
    <p:sldId id="336" r:id="rId25"/>
    <p:sldId id="337" r:id="rId26"/>
    <p:sldId id="305" r:id="rId27"/>
    <p:sldId id="306" r:id="rId28"/>
    <p:sldId id="310" r:id="rId29"/>
    <p:sldId id="331" r:id="rId3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8A49B49C-E334-4042-B008-E8F578D45098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F934DA51-D29C-4E69-B97B-633FAAFC8C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38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8F092460-68C5-487C-BE5E-13A1285F2C0E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2BCF0900-AE6C-4577-9220-C1EAA1BA17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861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8038"/>
            <a:ext cx="5386388" cy="4041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/>
          <a:lstStyle/>
          <a:p>
            <a:pPr eaLnBrk="1" hangingPunct="1"/>
            <a:endParaRPr lang="fr-FR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5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DC5613-2ABB-4A31-9D93-3D05A6FC8360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784225"/>
            <a:ext cx="5218113" cy="39147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15" y="4963320"/>
            <a:ext cx="5461744" cy="469964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7879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1F4C0E-815B-475C-82E5-F4BCD8066BE9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784225"/>
            <a:ext cx="5218113" cy="39147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15" y="4963320"/>
            <a:ext cx="5461744" cy="469964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4877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 txBox="1">
            <a:spLocks noGrp="1" noChangeArrowheads="1"/>
          </p:cNvSpPr>
          <p:nvPr/>
        </p:nvSpPr>
        <p:spPr bwMode="auto">
          <a:xfrm>
            <a:off x="0" y="9426859"/>
            <a:ext cx="2945659" cy="49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defTabSz="919163"/>
            <a:r>
              <a:rPr lang="fr-FR" sz="1200" i="0"/>
              <a:t>CVC - RRF - Formation RRHN - 17/11/2010</a:t>
            </a: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50443" y="9426859"/>
            <a:ext cx="2945659" cy="49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 defTabSz="919163"/>
            <a:fld id="{F67402B1-2C7F-46F8-B208-BC7C0CDDCDC7}" type="slidenum">
              <a:rPr lang="fr-FR" sz="1200" i="0"/>
              <a:pPr algn="r" defTabSz="919163"/>
              <a:t>28</a:t>
            </a:fld>
            <a:endParaRPr lang="fr-FR" sz="1200" i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70" tIns="45935" rIns="91870" bIns="45935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567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8E976-387A-4D0F-9D1F-15CDA79C0D30}" type="slidenum">
              <a:rPr lang="fr-FR"/>
              <a:pPr/>
              <a:t>29</a:t>
            </a:fld>
            <a:endParaRPr lang="fr-FR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25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15825" y="10236845"/>
            <a:ext cx="2920483" cy="53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indent="-276225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20663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20663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20663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B7DF55-E79B-41C7-9337-AC055C2FA5F5}" type="slidenum">
              <a:rPr lang="fr-FR" altLang="fr-FR" sz="1300"/>
              <a:pPr algn="r" eaLnBrk="1" hangingPunct="1"/>
              <a:t>7</a:t>
            </a:fld>
            <a:endParaRPr lang="fr-FR" altLang="fr-FR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8038"/>
            <a:ext cx="5386388" cy="40417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/>
          <a:lstStyle/>
          <a:p>
            <a:pPr eaLnBrk="1" hangingPunct="1"/>
            <a:endParaRPr lang="fr-FR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1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55F4DB-FD14-4FDE-A4C8-41E504F3F3B4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37667" y="784137"/>
            <a:ext cx="4552239" cy="39172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2915" y="4963319"/>
            <a:ext cx="5460170" cy="480649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4718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 txBox="1">
            <a:spLocks noGrp="1"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1200" i="0"/>
              <a:t>CVC - RRF - Formation RRHN - 17/11/2010</a:t>
            </a: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EB7211-AAF2-4636-8B5C-4090C3C41BFD}" type="slidenum">
              <a:rPr lang="fr-FR" sz="1200" i="0"/>
              <a:pPr algn="r"/>
              <a:t>9</a:t>
            </a:fld>
            <a:endParaRPr lang="fr-FR" sz="1200" i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2099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59630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8038"/>
            <a:ext cx="5386388" cy="404177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221" tIns="44111" rIns="88221" bIns="44111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860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8600"/>
            <a:ext cx="5434993" cy="4460094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446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383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 txBox="1">
            <a:spLocks noGrp="1"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r>
              <a:rPr lang="fr-FR" sz="1200" i="0"/>
              <a:t>CVC - RRF - Formation RRHN - 17/11/2010</a:t>
            </a: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068B0CBD-9C54-4FEF-9EB2-8B45C26A100C}" type="slidenum">
              <a:rPr lang="fr-FR" sz="1200" i="0"/>
              <a:pPr algn="r"/>
              <a:t>21</a:t>
            </a:fld>
            <a:endParaRPr lang="fr-FR" sz="120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5501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6F21-D35B-49D9-B079-3BA423E62A31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1F70-A35E-402D-BDB2-EF09441BAB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86EB-FFFD-46E1-9193-258FDBF37797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3C39-6D54-4DFA-B1C2-1AF244846E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9DE9-8546-4EB8-976C-895D8C9E6002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A69F-242C-4129-90C3-94DF731CD0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FBD3-13BD-4E6F-8DCA-C774C74745D8}" type="datetime1">
              <a:rPr lang="fr-FR"/>
              <a:pPr>
                <a:defRPr/>
              </a:pPr>
              <a:t>15/01/2016</a:t>
            </a:fld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CC51FE-65B7-4290-833E-E0E6842378C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825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2362C-F111-43A9-8596-8E71EDE482F6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C693-4CE9-4F23-8CA6-EBE54CB779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8032-F2A5-4F3F-BC10-00F53A4765EE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3E5A-A40F-4F6C-B2B8-0B4ADEE13D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363E-9D50-432E-94F4-F44D35FB9B08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DC9D-42DA-451B-9DDA-A56B9D5005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B2C2-2181-4AEF-93E8-E8046CC0663E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14BF-E02E-418D-AB6E-CC89B6803A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685E-783F-4230-BA04-FCB377FDDC6C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A2C3-F796-4255-8938-E46A0D435D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2DFF-2319-42D4-A81B-795405AE500C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68C0-58D7-46F3-A1B6-7AF4F84A7E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76A9-0E4E-4ABD-AA96-AA41D4B061D2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2A74-C328-4368-BDB4-41A16C9C1D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776F-23D7-4E3A-A524-878004DF2EA2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9987-972E-4368-A0D2-338433D81E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DDCB7-0450-47BE-A6CD-E054C379D067}" type="datetimeFigureOut">
              <a:rPr lang="fr-FR"/>
              <a:pPr>
                <a:defRPr/>
              </a:pPr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473456-89D3-4928-8802-EF70D02C64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ee.fr/fr/themes/document.asp?reg_id=0&amp;ref_id=ip1218&amp;page=graph#carte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 3" descr="logocollectifvillecam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216" y="332656"/>
            <a:ext cx="1631503" cy="133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28477" y="5445125"/>
            <a:ext cx="5759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/>
              <a:t>Bellac</a:t>
            </a:r>
            <a:endParaRPr lang="fr-FR" sz="2000" dirty="0"/>
          </a:p>
          <a:p>
            <a:pPr algn="ctr">
              <a:spcBef>
                <a:spcPct val="50000"/>
              </a:spcBef>
            </a:pPr>
            <a:r>
              <a:rPr lang="fr-FR" sz="2000" dirty="0"/>
              <a:t>Le </a:t>
            </a:r>
            <a:r>
              <a:rPr lang="fr-FR" sz="2000" dirty="0" smtClean="0"/>
              <a:t>7 avril 2015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1116013" y="3897293"/>
            <a:ext cx="698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Intervention du Collectif Ville Campagne - JYP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419656" y="237804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Territoires ruraux : nouveaux enjeux, nouvelles politiques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90872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politiques d’accueil et d’attractivité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705CE0-7228-40FE-8014-C6A22F3BB2AD}" type="slidenum">
              <a:rPr lang="fr-FR" altLang="en-US" sz="1200" i="0">
                <a:latin typeface="Calibri" pitchFamily="34" charset="0"/>
              </a:rPr>
              <a:pPr algn="r"/>
              <a:t>10</a:t>
            </a:fld>
            <a:endParaRPr lang="fr-FR" altLang="en-US" sz="1200" i="0">
              <a:latin typeface="Calibri" pitchFamily="34" charset="0"/>
            </a:endParaRPr>
          </a:p>
        </p:txBody>
      </p:sp>
      <p:pic>
        <p:nvPicPr>
          <p:cNvPr id="23554" name="Picture 5" descr="C:\Documents and Settings\collectif\Mes documents\Downloads\MC9002922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779838" y="3141663"/>
            <a:ext cx="1184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MC9000215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420938"/>
            <a:ext cx="9350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ZoneTexte 23"/>
          <p:cNvSpPr txBox="1">
            <a:spLocks noChangeArrowheads="1"/>
          </p:cNvSpPr>
          <p:nvPr/>
        </p:nvSpPr>
        <p:spPr bwMode="auto">
          <a:xfrm>
            <a:off x="3708400" y="50847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TERRITOIRE</a:t>
            </a:r>
          </a:p>
        </p:txBody>
      </p:sp>
      <p:sp>
        <p:nvSpPr>
          <p:cNvPr id="23557" name="Freeform 9"/>
          <p:cNvSpPr>
            <a:spLocks/>
          </p:cNvSpPr>
          <p:nvPr/>
        </p:nvSpPr>
        <p:spPr bwMode="auto">
          <a:xfrm>
            <a:off x="2051050" y="1916113"/>
            <a:ext cx="4537075" cy="3097212"/>
          </a:xfrm>
          <a:custGeom>
            <a:avLst/>
            <a:gdLst>
              <a:gd name="T0" fmla="*/ 2147483647 w 1754"/>
              <a:gd name="T1" fmla="*/ 2147483647 h 1299"/>
              <a:gd name="T2" fmla="*/ 2147483647 w 1754"/>
              <a:gd name="T3" fmla="*/ 2147483647 h 1299"/>
              <a:gd name="T4" fmla="*/ 2147483647 w 1754"/>
              <a:gd name="T5" fmla="*/ 2147483647 h 1299"/>
              <a:gd name="T6" fmla="*/ 2147483647 w 1754"/>
              <a:gd name="T7" fmla="*/ 2147483647 h 1299"/>
              <a:gd name="T8" fmla="*/ 2147483647 w 1754"/>
              <a:gd name="T9" fmla="*/ 2147483647 h 1299"/>
              <a:gd name="T10" fmla="*/ 2147483647 w 1754"/>
              <a:gd name="T11" fmla="*/ 2147483647 h 1299"/>
              <a:gd name="T12" fmla="*/ 2147483647 w 1754"/>
              <a:gd name="T13" fmla="*/ 2147483647 h 1299"/>
              <a:gd name="T14" fmla="*/ 2147483647 w 1754"/>
              <a:gd name="T15" fmla="*/ 2147483647 h 1299"/>
              <a:gd name="T16" fmla="*/ 2147483647 w 1754"/>
              <a:gd name="T17" fmla="*/ 2147483647 h 1299"/>
              <a:gd name="T18" fmla="*/ 2147483647 w 1754"/>
              <a:gd name="T19" fmla="*/ 2147483647 h 1299"/>
              <a:gd name="T20" fmla="*/ 2147483647 w 1754"/>
              <a:gd name="T21" fmla="*/ 2147483647 h 1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4"/>
              <a:gd name="T34" fmla="*/ 0 h 1299"/>
              <a:gd name="T35" fmla="*/ 1754 w 1754"/>
              <a:gd name="T36" fmla="*/ 1299 h 12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4" h="1299">
                <a:moveTo>
                  <a:pt x="98" y="907"/>
                </a:moveTo>
                <a:cubicBezTo>
                  <a:pt x="68" y="998"/>
                  <a:pt x="0" y="1171"/>
                  <a:pt x="234" y="1224"/>
                </a:cubicBezTo>
                <a:cubicBezTo>
                  <a:pt x="468" y="1277"/>
                  <a:pt x="1255" y="1299"/>
                  <a:pt x="1504" y="1224"/>
                </a:cubicBezTo>
                <a:cubicBezTo>
                  <a:pt x="1753" y="1149"/>
                  <a:pt x="1754" y="884"/>
                  <a:pt x="1731" y="771"/>
                </a:cubicBezTo>
                <a:cubicBezTo>
                  <a:pt x="1708" y="658"/>
                  <a:pt x="1398" y="620"/>
                  <a:pt x="1368" y="544"/>
                </a:cubicBezTo>
                <a:cubicBezTo>
                  <a:pt x="1338" y="468"/>
                  <a:pt x="1557" y="393"/>
                  <a:pt x="1550" y="317"/>
                </a:cubicBezTo>
                <a:cubicBezTo>
                  <a:pt x="1543" y="241"/>
                  <a:pt x="1451" y="135"/>
                  <a:pt x="1323" y="90"/>
                </a:cubicBezTo>
                <a:cubicBezTo>
                  <a:pt x="1195" y="45"/>
                  <a:pt x="945" y="0"/>
                  <a:pt x="779" y="45"/>
                </a:cubicBezTo>
                <a:cubicBezTo>
                  <a:pt x="613" y="90"/>
                  <a:pt x="385" y="257"/>
                  <a:pt x="325" y="363"/>
                </a:cubicBezTo>
                <a:cubicBezTo>
                  <a:pt x="265" y="469"/>
                  <a:pt x="454" y="589"/>
                  <a:pt x="416" y="680"/>
                </a:cubicBezTo>
                <a:cubicBezTo>
                  <a:pt x="378" y="771"/>
                  <a:pt x="128" y="816"/>
                  <a:pt x="98" y="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8" name="ZoneTexte 15"/>
          <p:cNvSpPr txBox="1">
            <a:spLocks noChangeArrowheads="1"/>
          </p:cNvSpPr>
          <p:nvPr/>
        </p:nvSpPr>
        <p:spPr bwMode="auto">
          <a:xfrm>
            <a:off x="5795963" y="4292600"/>
            <a:ext cx="1123950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0">
                <a:latin typeface="Calibri" pitchFamily="34" charset="0"/>
              </a:rPr>
              <a:t>Logement</a:t>
            </a:r>
          </a:p>
          <a:p>
            <a:r>
              <a:rPr lang="fr-FR" sz="1800" i="0">
                <a:latin typeface="Calibri" pitchFamily="34" charset="0"/>
              </a:rPr>
              <a:t>Travail</a:t>
            </a:r>
          </a:p>
          <a:p>
            <a:r>
              <a:rPr lang="fr-FR" sz="1800" i="0">
                <a:latin typeface="Calibri" pitchFamily="34" charset="0"/>
              </a:rPr>
              <a:t>École</a:t>
            </a:r>
          </a:p>
          <a:p>
            <a:r>
              <a:rPr lang="fr-FR" sz="1800" i="0">
                <a:latin typeface="Calibri" pitchFamily="34" charset="0"/>
              </a:rPr>
              <a:t>Achats</a:t>
            </a:r>
          </a:p>
          <a:p>
            <a:r>
              <a:rPr lang="fr-FR" sz="1800" i="0">
                <a:latin typeface="Calibri" pitchFamily="34" charset="0"/>
              </a:rPr>
              <a:t>Services</a:t>
            </a:r>
          </a:p>
          <a:p>
            <a:r>
              <a:rPr lang="fr-FR" sz="1800" i="0">
                <a:latin typeface="Calibri" pitchFamily="34" charset="0"/>
              </a:rPr>
              <a:t>Loisirs…</a:t>
            </a:r>
          </a:p>
        </p:txBody>
      </p:sp>
      <p:sp>
        <p:nvSpPr>
          <p:cNvPr id="23559" name="ZoneTexte 8"/>
          <p:cNvSpPr txBox="1">
            <a:spLocks noChangeArrowheads="1"/>
          </p:cNvSpPr>
          <p:nvPr/>
        </p:nvSpPr>
        <p:spPr bwMode="auto">
          <a:xfrm>
            <a:off x="395288" y="476250"/>
            <a:ext cx="204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0" b="1" i="0">
                <a:solidFill>
                  <a:srgbClr val="008000"/>
                </a:solidFill>
                <a:latin typeface="Calibri" pitchFamily="34" charset="0"/>
              </a:rPr>
              <a:t>AVANT…</a:t>
            </a:r>
          </a:p>
        </p:txBody>
      </p: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165850"/>
            <a:ext cx="935037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numéro de diapositiv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68B115-9C6D-4B86-AE26-969D43098278}" type="slidenum">
              <a:rPr lang="fr-FR" altLang="en-US" sz="1200" i="0">
                <a:latin typeface="Calibri" pitchFamily="34" charset="0"/>
              </a:rPr>
              <a:pPr algn="r"/>
              <a:t>11</a:t>
            </a:fld>
            <a:endParaRPr lang="fr-FR" altLang="en-US" sz="1200" i="0">
              <a:latin typeface="Calibri" pitchFamily="34" charset="0"/>
            </a:endParaRPr>
          </a:p>
        </p:txBody>
      </p:sp>
      <p:pic>
        <p:nvPicPr>
          <p:cNvPr id="75855" name="Picture 79" descr="MC900308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981075"/>
            <a:ext cx="15113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56" name="Picture 80" descr="MC9003079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238250"/>
            <a:ext cx="10810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59" name="ZoneTexte 14"/>
          <p:cNvSpPr txBox="1">
            <a:spLocks noChangeArrowheads="1"/>
          </p:cNvSpPr>
          <p:nvPr/>
        </p:nvSpPr>
        <p:spPr bwMode="auto">
          <a:xfrm>
            <a:off x="7019925" y="230188"/>
            <a:ext cx="19288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AGGLOMERATION VOISINE</a:t>
            </a:r>
          </a:p>
        </p:txBody>
      </p:sp>
      <p:pic>
        <p:nvPicPr>
          <p:cNvPr id="24581" name="Picture 5" descr="C:\Documents and Settings\collectif\Mes documents\Downloads\MC90029227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11638" y="3408363"/>
            <a:ext cx="1184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1" descr="MC9000215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832100"/>
            <a:ext cx="93503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ZoneTexte 23"/>
          <p:cNvSpPr txBox="1">
            <a:spLocks noChangeArrowheads="1"/>
          </p:cNvSpPr>
          <p:nvPr/>
        </p:nvSpPr>
        <p:spPr bwMode="auto">
          <a:xfrm>
            <a:off x="4140200" y="50847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TERRITOIRE</a:t>
            </a:r>
          </a:p>
        </p:txBody>
      </p:sp>
      <p:sp>
        <p:nvSpPr>
          <p:cNvPr id="24584" name="Freeform 91"/>
          <p:cNvSpPr>
            <a:spLocks/>
          </p:cNvSpPr>
          <p:nvPr/>
        </p:nvSpPr>
        <p:spPr bwMode="auto">
          <a:xfrm>
            <a:off x="2916238" y="2636838"/>
            <a:ext cx="3671887" cy="2376487"/>
          </a:xfrm>
          <a:custGeom>
            <a:avLst/>
            <a:gdLst>
              <a:gd name="T0" fmla="*/ 2147483647 w 1754"/>
              <a:gd name="T1" fmla="*/ 2147483647 h 1299"/>
              <a:gd name="T2" fmla="*/ 2147483647 w 1754"/>
              <a:gd name="T3" fmla="*/ 2147483647 h 1299"/>
              <a:gd name="T4" fmla="*/ 2147483647 w 1754"/>
              <a:gd name="T5" fmla="*/ 2147483647 h 1299"/>
              <a:gd name="T6" fmla="*/ 2147483647 w 1754"/>
              <a:gd name="T7" fmla="*/ 2147483647 h 1299"/>
              <a:gd name="T8" fmla="*/ 2147483647 w 1754"/>
              <a:gd name="T9" fmla="*/ 2147483647 h 1299"/>
              <a:gd name="T10" fmla="*/ 2147483647 w 1754"/>
              <a:gd name="T11" fmla="*/ 2147483647 h 1299"/>
              <a:gd name="T12" fmla="*/ 2147483647 w 1754"/>
              <a:gd name="T13" fmla="*/ 2147483647 h 1299"/>
              <a:gd name="T14" fmla="*/ 2147483647 w 1754"/>
              <a:gd name="T15" fmla="*/ 2147483647 h 1299"/>
              <a:gd name="T16" fmla="*/ 2147483647 w 1754"/>
              <a:gd name="T17" fmla="*/ 2147483647 h 1299"/>
              <a:gd name="T18" fmla="*/ 2147483647 w 1754"/>
              <a:gd name="T19" fmla="*/ 2147483647 h 1299"/>
              <a:gd name="T20" fmla="*/ 2147483647 w 1754"/>
              <a:gd name="T21" fmla="*/ 2147483647 h 1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4"/>
              <a:gd name="T34" fmla="*/ 0 h 1299"/>
              <a:gd name="T35" fmla="*/ 1754 w 1754"/>
              <a:gd name="T36" fmla="*/ 1299 h 12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4" h="1299">
                <a:moveTo>
                  <a:pt x="98" y="907"/>
                </a:moveTo>
                <a:cubicBezTo>
                  <a:pt x="68" y="998"/>
                  <a:pt x="0" y="1171"/>
                  <a:pt x="234" y="1224"/>
                </a:cubicBezTo>
                <a:cubicBezTo>
                  <a:pt x="468" y="1277"/>
                  <a:pt x="1255" y="1299"/>
                  <a:pt x="1504" y="1224"/>
                </a:cubicBezTo>
                <a:cubicBezTo>
                  <a:pt x="1753" y="1149"/>
                  <a:pt x="1754" y="884"/>
                  <a:pt x="1731" y="771"/>
                </a:cubicBezTo>
                <a:cubicBezTo>
                  <a:pt x="1708" y="658"/>
                  <a:pt x="1398" y="620"/>
                  <a:pt x="1368" y="544"/>
                </a:cubicBezTo>
                <a:cubicBezTo>
                  <a:pt x="1338" y="468"/>
                  <a:pt x="1557" y="393"/>
                  <a:pt x="1550" y="317"/>
                </a:cubicBezTo>
                <a:cubicBezTo>
                  <a:pt x="1543" y="241"/>
                  <a:pt x="1451" y="135"/>
                  <a:pt x="1323" y="90"/>
                </a:cubicBezTo>
                <a:cubicBezTo>
                  <a:pt x="1195" y="45"/>
                  <a:pt x="945" y="0"/>
                  <a:pt x="779" y="45"/>
                </a:cubicBezTo>
                <a:cubicBezTo>
                  <a:pt x="613" y="90"/>
                  <a:pt x="385" y="257"/>
                  <a:pt x="325" y="363"/>
                </a:cubicBezTo>
                <a:cubicBezTo>
                  <a:pt x="265" y="469"/>
                  <a:pt x="454" y="589"/>
                  <a:pt x="416" y="680"/>
                </a:cubicBezTo>
                <a:cubicBezTo>
                  <a:pt x="378" y="771"/>
                  <a:pt x="128" y="816"/>
                  <a:pt x="98" y="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868" name="Freeform 92"/>
          <p:cNvSpPr>
            <a:spLocks/>
          </p:cNvSpPr>
          <p:nvPr/>
        </p:nvSpPr>
        <p:spPr bwMode="auto">
          <a:xfrm>
            <a:off x="827088" y="2349500"/>
            <a:ext cx="3144837" cy="2041525"/>
          </a:xfrm>
          <a:custGeom>
            <a:avLst/>
            <a:gdLst>
              <a:gd name="T0" fmla="*/ 2147483647 w 1981"/>
              <a:gd name="T1" fmla="*/ 2147483647 h 1210"/>
              <a:gd name="T2" fmla="*/ 2147483647 w 1981"/>
              <a:gd name="T3" fmla="*/ 2147483647 h 1210"/>
              <a:gd name="T4" fmla="*/ 2147483647 w 1981"/>
              <a:gd name="T5" fmla="*/ 2147483647 h 1210"/>
              <a:gd name="T6" fmla="*/ 2147483647 w 1981"/>
              <a:gd name="T7" fmla="*/ 2147483647 h 1210"/>
              <a:gd name="T8" fmla="*/ 2147483647 w 1981"/>
              <a:gd name="T9" fmla="*/ 2147483647 h 1210"/>
              <a:gd name="T10" fmla="*/ 2147483647 w 1981"/>
              <a:gd name="T11" fmla="*/ 2147483647 h 1210"/>
              <a:gd name="T12" fmla="*/ 2147483647 w 1981"/>
              <a:gd name="T13" fmla="*/ 2147483647 h 1210"/>
              <a:gd name="T14" fmla="*/ 2147483647 w 1981"/>
              <a:gd name="T15" fmla="*/ 2147483647 h 1210"/>
              <a:gd name="T16" fmla="*/ 2147483647 w 1981"/>
              <a:gd name="T17" fmla="*/ 2147483647 h 1210"/>
              <a:gd name="T18" fmla="*/ 2147483647 w 1981"/>
              <a:gd name="T19" fmla="*/ 2147483647 h 1210"/>
              <a:gd name="T20" fmla="*/ 2147483647 w 1981"/>
              <a:gd name="T21" fmla="*/ 2147483647 h 1210"/>
              <a:gd name="T22" fmla="*/ 2147483647 w 1981"/>
              <a:gd name="T23" fmla="*/ 2147483647 h 1210"/>
              <a:gd name="T24" fmla="*/ 2147483647 w 1981"/>
              <a:gd name="T25" fmla="*/ 2147483647 h 1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1"/>
              <a:gd name="T40" fmla="*/ 0 h 1210"/>
              <a:gd name="T41" fmla="*/ 1981 w 1981"/>
              <a:gd name="T42" fmla="*/ 1210 h 1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1" h="1210">
                <a:moveTo>
                  <a:pt x="1103" y="1059"/>
                </a:moveTo>
                <a:cubicBezTo>
                  <a:pt x="1209" y="1051"/>
                  <a:pt x="1278" y="1043"/>
                  <a:pt x="1376" y="1013"/>
                </a:cubicBezTo>
                <a:cubicBezTo>
                  <a:pt x="1474" y="983"/>
                  <a:pt x="1663" y="945"/>
                  <a:pt x="1693" y="877"/>
                </a:cubicBezTo>
                <a:cubicBezTo>
                  <a:pt x="1723" y="809"/>
                  <a:pt x="1534" y="688"/>
                  <a:pt x="1557" y="605"/>
                </a:cubicBezTo>
                <a:cubicBezTo>
                  <a:pt x="1580" y="522"/>
                  <a:pt x="1776" y="461"/>
                  <a:pt x="1829" y="378"/>
                </a:cubicBezTo>
                <a:cubicBezTo>
                  <a:pt x="1882" y="295"/>
                  <a:pt x="1981" y="167"/>
                  <a:pt x="1875" y="106"/>
                </a:cubicBezTo>
                <a:cubicBezTo>
                  <a:pt x="1769" y="45"/>
                  <a:pt x="1428" y="0"/>
                  <a:pt x="1194" y="15"/>
                </a:cubicBezTo>
                <a:cubicBezTo>
                  <a:pt x="960" y="30"/>
                  <a:pt x="642" y="121"/>
                  <a:pt x="468" y="197"/>
                </a:cubicBezTo>
                <a:cubicBezTo>
                  <a:pt x="294" y="273"/>
                  <a:pt x="219" y="341"/>
                  <a:pt x="151" y="469"/>
                </a:cubicBezTo>
                <a:cubicBezTo>
                  <a:pt x="83" y="597"/>
                  <a:pt x="0" y="847"/>
                  <a:pt x="60" y="968"/>
                </a:cubicBezTo>
                <a:cubicBezTo>
                  <a:pt x="120" y="1089"/>
                  <a:pt x="401" y="1180"/>
                  <a:pt x="514" y="1195"/>
                </a:cubicBezTo>
                <a:cubicBezTo>
                  <a:pt x="627" y="1210"/>
                  <a:pt x="643" y="1082"/>
                  <a:pt x="741" y="1059"/>
                </a:cubicBezTo>
                <a:cubicBezTo>
                  <a:pt x="839" y="1036"/>
                  <a:pt x="997" y="1067"/>
                  <a:pt x="1103" y="105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872" name="Freeform 96"/>
          <p:cNvSpPr>
            <a:spLocks/>
          </p:cNvSpPr>
          <p:nvPr/>
        </p:nvSpPr>
        <p:spPr bwMode="auto">
          <a:xfrm>
            <a:off x="6443663" y="2228850"/>
            <a:ext cx="1187450" cy="1511300"/>
          </a:xfrm>
          <a:custGeom>
            <a:avLst/>
            <a:gdLst>
              <a:gd name="T0" fmla="*/ 2147483647 w 748"/>
              <a:gd name="T1" fmla="*/ 0 h 952"/>
              <a:gd name="T2" fmla="*/ 2147483647 w 748"/>
              <a:gd name="T3" fmla="*/ 2147483647 h 952"/>
              <a:gd name="T4" fmla="*/ 0 w 748"/>
              <a:gd name="T5" fmla="*/ 2147483647 h 952"/>
              <a:gd name="T6" fmla="*/ 0 60000 65536"/>
              <a:gd name="T7" fmla="*/ 0 60000 65536"/>
              <a:gd name="T8" fmla="*/ 0 60000 65536"/>
              <a:gd name="T9" fmla="*/ 0 w 748"/>
              <a:gd name="T10" fmla="*/ 0 h 952"/>
              <a:gd name="T11" fmla="*/ 748 w 748"/>
              <a:gd name="T12" fmla="*/ 952 h 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952">
                <a:moveTo>
                  <a:pt x="681" y="0"/>
                </a:moveTo>
                <a:cubicBezTo>
                  <a:pt x="714" y="102"/>
                  <a:pt x="748" y="204"/>
                  <a:pt x="635" y="363"/>
                </a:cubicBezTo>
                <a:cubicBezTo>
                  <a:pt x="522" y="522"/>
                  <a:pt x="106" y="854"/>
                  <a:pt x="0" y="952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75873" name="Freeform 97"/>
          <p:cNvSpPr>
            <a:spLocks/>
          </p:cNvSpPr>
          <p:nvPr/>
        </p:nvSpPr>
        <p:spPr bwMode="auto">
          <a:xfrm>
            <a:off x="6732588" y="2300288"/>
            <a:ext cx="1200150" cy="1584325"/>
          </a:xfrm>
          <a:custGeom>
            <a:avLst/>
            <a:gdLst>
              <a:gd name="T0" fmla="*/ 0 w 756"/>
              <a:gd name="T1" fmla="*/ 2147483647 h 998"/>
              <a:gd name="T2" fmla="*/ 2147483647 w 756"/>
              <a:gd name="T3" fmla="*/ 2147483647 h 998"/>
              <a:gd name="T4" fmla="*/ 2147483647 w 756"/>
              <a:gd name="T5" fmla="*/ 0 h 998"/>
              <a:gd name="T6" fmla="*/ 0 60000 65536"/>
              <a:gd name="T7" fmla="*/ 0 60000 65536"/>
              <a:gd name="T8" fmla="*/ 0 60000 65536"/>
              <a:gd name="T9" fmla="*/ 0 w 756"/>
              <a:gd name="T10" fmla="*/ 0 h 998"/>
              <a:gd name="T11" fmla="*/ 756 w 756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998">
                <a:moveTo>
                  <a:pt x="0" y="998"/>
                </a:moveTo>
                <a:cubicBezTo>
                  <a:pt x="257" y="786"/>
                  <a:pt x="514" y="574"/>
                  <a:pt x="635" y="408"/>
                </a:cubicBezTo>
                <a:cubicBezTo>
                  <a:pt x="756" y="242"/>
                  <a:pt x="741" y="121"/>
                  <a:pt x="726" y="0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 type="none" w="med" len="lg"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75874" name="ZoneTexte 15"/>
          <p:cNvSpPr txBox="1">
            <a:spLocks noChangeArrowheads="1"/>
          </p:cNvSpPr>
          <p:nvPr/>
        </p:nvSpPr>
        <p:spPr bwMode="auto">
          <a:xfrm>
            <a:off x="8027988" y="2205038"/>
            <a:ext cx="938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0">
                <a:latin typeface="Calibri" pitchFamily="34" charset="0"/>
              </a:rPr>
              <a:t>Travail</a:t>
            </a:r>
          </a:p>
          <a:p>
            <a:r>
              <a:rPr lang="fr-FR" sz="1800" i="0">
                <a:latin typeface="Calibri" pitchFamily="34" charset="0"/>
              </a:rPr>
              <a:t>Études</a:t>
            </a:r>
          </a:p>
          <a:p>
            <a:r>
              <a:rPr lang="fr-FR" sz="1800" i="0">
                <a:latin typeface="Calibri" pitchFamily="34" charset="0"/>
              </a:rPr>
              <a:t>Achats</a:t>
            </a:r>
          </a:p>
          <a:p>
            <a:r>
              <a:rPr lang="fr-FR" sz="1800" i="0">
                <a:latin typeface="Calibri" pitchFamily="34" charset="0"/>
              </a:rPr>
              <a:t>Services</a:t>
            </a:r>
          </a:p>
          <a:p>
            <a:r>
              <a:rPr lang="fr-FR" sz="1800" i="0">
                <a:latin typeface="Calibri" pitchFamily="34" charset="0"/>
              </a:rPr>
              <a:t>Loisirs…</a:t>
            </a:r>
          </a:p>
        </p:txBody>
      </p:sp>
      <p:sp>
        <p:nvSpPr>
          <p:cNvPr id="24589" name="ZoneTexte 15"/>
          <p:cNvSpPr txBox="1">
            <a:spLocks noChangeArrowheads="1"/>
          </p:cNvSpPr>
          <p:nvPr/>
        </p:nvSpPr>
        <p:spPr bwMode="auto">
          <a:xfrm>
            <a:off x="5795963" y="4221163"/>
            <a:ext cx="1123950" cy="147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0">
                <a:latin typeface="Calibri" pitchFamily="34" charset="0"/>
              </a:rPr>
              <a:t>Logement</a:t>
            </a:r>
          </a:p>
          <a:p>
            <a:r>
              <a:rPr lang="fr-FR" sz="1800" i="0">
                <a:latin typeface="Calibri" pitchFamily="34" charset="0"/>
              </a:rPr>
              <a:t>École</a:t>
            </a:r>
          </a:p>
          <a:p>
            <a:r>
              <a:rPr lang="fr-FR" sz="1800" i="0">
                <a:latin typeface="Calibri" pitchFamily="34" charset="0"/>
              </a:rPr>
              <a:t>Achats</a:t>
            </a:r>
          </a:p>
          <a:p>
            <a:r>
              <a:rPr lang="fr-FR" sz="1800" i="0">
                <a:latin typeface="Calibri" pitchFamily="34" charset="0"/>
              </a:rPr>
              <a:t>Services</a:t>
            </a:r>
          </a:p>
          <a:p>
            <a:r>
              <a:rPr lang="fr-FR" sz="1800" i="0">
                <a:latin typeface="Calibri" pitchFamily="34" charset="0"/>
              </a:rPr>
              <a:t>Loisirs…</a:t>
            </a:r>
          </a:p>
        </p:txBody>
      </p:sp>
      <p:sp>
        <p:nvSpPr>
          <p:cNvPr id="75876" name="ZoneTexte 15"/>
          <p:cNvSpPr txBox="1">
            <a:spLocks noChangeArrowheads="1"/>
          </p:cNvSpPr>
          <p:nvPr/>
        </p:nvSpPr>
        <p:spPr bwMode="auto">
          <a:xfrm>
            <a:off x="1908175" y="2781300"/>
            <a:ext cx="938213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0">
                <a:latin typeface="Calibri" pitchFamily="34" charset="0"/>
              </a:rPr>
              <a:t>Travail</a:t>
            </a:r>
          </a:p>
          <a:p>
            <a:r>
              <a:rPr lang="fr-FR" sz="1800" i="0">
                <a:latin typeface="Calibri" pitchFamily="34" charset="0"/>
              </a:rPr>
              <a:t>Achats</a:t>
            </a:r>
          </a:p>
          <a:p>
            <a:r>
              <a:rPr lang="fr-FR" sz="1800" i="0">
                <a:latin typeface="Calibri" pitchFamily="34" charset="0"/>
              </a:rPr>
              <a:t>Services</a:t>
            </a:r>
          </a:p>
          <a:p>
            <a:r>
              <a:rPr lang="fr-FR" sz="1800" i="0">
                <a:latin typeface="Calibri" pitchFamily="34" charset="0"/>
              </a:rPr>
              <a:t>Loisirs…</a:t>
            </a:r>
          </a:p>
        </p:txBody>
      </p:sp>
      <p:sp>
        <p:nvSpPr>
          <p:cNvPr id="75877" name="ZoneTexte 15"/>
          <p:cNvSpPr txBox="1">
            <a:spLocks noChangeArrowheads="1"/>
          </p:cNvSpPr>
          <p:nvPr/>
        </p:nvSpPr>
        <p:spPr bwMode="auto">
          <a:xfrm>
            <a:off x="5076825" y="908050"/>
            <a:ext cx="938213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0">
                <a:latin typeface="Calibri" pitchFamily="34" charset="0"/>
              </a:rPr>
              <a:t>Achats</a:t>
            </a:r>
          </a:p>
          <a:p>
            <a:r>
              <a:rPr lang="fr-FR" sz="1800" i="0">
                <a:latin typeface="Calibri" pitchFamily="34" charset="0"/>
              </a:rPr>
              <a:t>Services</a:t>
            </a:r>
          </a:p>
          <a:p>
            <a:r>
              <a:rPr lang="fr-FR" sz="1800" i="0">
                <a:latin typeface="Calibri" pitchFamily="34" charset="0"/>
              </a:rPr>
              <a:t>Loisirs…</a:t>
            </a:r>
          </a:p>
        </p:txBody>
      </p:sp>
      <p:sp>
        <p:nvSpPr>
          <p:cNvPr id="75879" name="Freeform 103"/>
          <p:cNvSpPr>
            <a:spLocks/>
          </p:cNvSpPr>
          <p:nvPr/>
        </p:nvSpPr>
        <p:spPr bwMode="auto">
          <a:xfrm>
            <a:off x="2916238" y="2924175"/>
            <a:ext cx="1079500" cy="241300"/>
          </a:xfrm>
          <a:custGeom>
            <a:avLst/>
            <a:gdLst>
              <a:gd name="T0" fmla="*/ 0 w 680"/>
              <a:gd name="T1" fmla="*/ 2147483647 h 152"/>
              <a:gd name="T2" fmla="*/ 2147483647 w 680"/>
              <a:gd name="T3" fmla="*/ 2147483647 h 152"/>
              <a:gd name="T4" fmla="*/ 2147483647 w 680"/>
              <a:gd name="T5" fmla="*/ 2147483647 h 152"/>
              <a:gd name="T6" fmla="*/ 0 60000 65536"/>
              <a:gd name="T7" fmla="*/ 0 60000 65536"/>
              <a:gd name="T8" fmla="*/ 0 60000 65536"/>
              <a:gd name="T9" fmla="*/ 0 w 680"/>
              <a:gd name="T10" fmla="*/ 0 h 152"/>
              <a:gd name="T11" fmla="*/ 680 w 68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52">
                <a:moveTo>
                  <a:pt x="0" y="61"/>
                </a:moveTo>
                <a:cubicBezTo>
                  <a:pt x="79" y="30"/>
                  <a:pt x="159" y="0"/>
                  <a:pt x="272" y="15"/>
                </a:cubicBezTo>
                <a:cubicBezTo>
                  <a:pt x="385" y="30"/>
                  <a:pt x="532" y="91"/>
                  <a:pt x="680" y="152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75880" name="Freeform 104"/>
          <p:cNvSpPr>
            <a:spLocks/>
          </p:cNvSpPr>
          <p:nvPr/>
        </p:nvSpPr>
        <p:spPr bwMode="auto">
          <a:xfrm>
            <a:off x="2916238" y="3357563"/>
            <a:ext cx="935037" cy="166687"/>
          </a:xfrm>
          <a:custGeom>
            <a:avLst/>
            <a:gdLst>
              <a:gd name="T0" fmla="*/ 0 w 589"/>
              <a:gd name="T1" fmla="*/ 0 h 105"/>
              <a:gd name="T2" fmla="*/ 2147483647 w 589"/>
              <a:gd name="T3" fmla="*/ 2147483647 h 105"/>
              <a:gd name="T4" fmla="*/ 2147483647 w 589"/>
              <a:gd name="T5" fmla="*/ 2147483647 h 105"/>
              <a:gd name="T6" fmla="*/ 0 60000 65536"/>
              <a:gd name="T7" fmla="*/ 0 60000 65536"/>
              <a:gd name="T8" fmla="*/ 0 60000 65536"/>
              <a:gd name="T9" fmla="*/ 0 w 589"/>
              <a:gd name="T10" fmla="*/ 0 h 105"/>
              <a:gd name="T11" fmla="*/ 589 w 589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105">
                <a:moveTo>
                  <a:pt x="0" y="0"/>
                </a:moveTo>
                <a:cubicBezTo>
                  <a:pt x="132" y="37"/>
                  <a:pt x="265" y="75"/>
                  <a:pt x="363" y="90"/>
                </a:cubicBezTo>
                <a:cubicBezTo>
                  <a:pt x="461" y="105"/>
                  <a:pt x="525" y="97"/>
                  <a:pt x="589" y="90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 type="stealth" w="med" len="lg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881" name="Freeform 105"/>
          <p:cNvSpPr>
            <a:spLocks/>
          </p:cNvSpPr>
          <p:nvPr/>
        </p:nvSpPr>
        <p:spPr bwMode="auto">
          <a:xfrm>
            <a:off x="4356100" y="2300288"/>
            <a:ext cx="144463" cy="720725"/>
          </a:xfrm>
          <a:custGeom>
            <a:avLst/>
            <a:gdLst>
              <a:gd name="T0" fmla="*/ 0 w 91"/>
              <a:gd name="T1" fmla="*/ 0 h 454"/>
              <a:gd name="T2" fmla="*/ 2147483647 w 91"/>
              <a:gd name="T3" fmla="*/ 2147483647 h 454"/>
              <a:gd name="T4" fmla="*/ 0 60000 65536"/>
              <a:gd name="T5" fmla="*/ 0 60000 65536"/>
              <a:gd name="T6" fmla="*/ 0 w 91"/>
              <a:gd name="T7" fmla="*/ 0 h 454"/>
              <a:gd name="T8" fmla="*/ 91 w 91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4">
                <a:moveTo>
                  <a:pt x="0" y="0"/>
                </a:moveTo>
                <a:cubicBezTo>
                  <a:pt x="0" y="0"/>
                  <a:pt x="45" y="227"/>
                  <a:pt x="91" y="454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 type="none" w="med" len="lg"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75882" name="Freeform 106"/>
          <p:cNvSpPr>
            <a:spLocks/>
          </p:cNvSpPr>
          <p:nvPr/>
        </p:nvSpPr>
        <p:spPr bwMode="auto">
          <a:xfrm>
            <a:off x="4572000" y="2300288"/>
            <a:ext cx="144463" cy="720725"/>
          </a:xfrm>
          <a:custGeom>
            <a:avLst/>
            <a:gdLst>
              <a:gd name="T0" fmla="*/ 2147483647 w 91"/>
              <a:gd name="T1" fmla="*/ 2147483647 h 454"/>
              <a:gd name="T2" fmla="*/ 0 w 91"/>
              <a:gd name="T3" fmla="*/ 0 h 454"/>
              <a:gd name="T4" fmla="*/ 0 60000 65536"/>
              <a:gd name="T5" fmla="*/ 0 60000 65536"/>
              <a:gd name="T6" fmla="*/ 0 w 91"/>
              <a:gd name="T7" fmla="*/ 0 h 454"/>
              <a:gd name="T8" fmla="*/ 91 w 91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4">
                <a:moveTo>
                  <a:pt x="91" y="454"/>
                </a:moveTo>
                <a:cubicBezTo>
                  <a:pt x="91" y="454"/>
                  <a:pt x="45" y="227"/>
                  <a:pt x="0" y="0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75860" name="ZoneTexte 23"/>
          <p:cNvSpPr txBox="1">
            <a:spLocks noChangeArrowheads="1"/>
          </p:cNvSpPr>
          <p:nvPr/>
        </p:nvSpPr>
        <p:spPr bwMode="auto">
          <a:xfrm>
            <a:off x="539750" y="2446338"/>
            <a:ext cx="14398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TERRITOIRES VOISINS</a:t>
            </a:r>
          </a:p>
        </p:txBody>
      </p:sp>
      <p:sp>
        <p:nvSpPr>
          <p:cNvPr id="24597" name="ZoneTexte 8"/>
          <p:cNvSpPr txBox="1">
            <a:spLocks noChangeArrowheads="1"/>
          </p:cNvSpPr>
          <p:nvPr/>
        </p:nvSpPr>
        <p:spPr bwMode="auto">
          <a:xfrm>
            <a:off x="323850" y="357188"/>
            <a:ext cx="287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i="0">
                <a:solidFill>
                  <a:srgbClr val="008000"/>
                </a:solidFill>
                <a:latin typeface="Calibri" pitchFamily="34" charset="0"/>
              </a:rPr>
              <a:t>AUJOURD’HUI…</a:t>
            </a:r>
          </a:p>
        </p:txBody>
      </p:sp>
      <p:sp>
        <p:nvSpPr>
          <p:cNvPr id="75884" name="ZoneTexte 28"/>
          <p:cNvSpPr txBox="1">
            <a:spLocks noChangeArrowheads="1"/>
          </p:cNvSpPr>
          <p:nvPr/>
        </p:nvSpPr>
        <p:spPr bwMode="auto">
          <a:xfrm>
            <a:off x="214313" y="5719763"/>
            <a:ext cx="8245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i="0">
                <a:latin typeface="Calibri" pitchFamily="34" charset="0"/>
              </a:rPr>
              <a:t>Des modes de vie qui évoluent,</a:t>
            </a:r>
          </a:p>
          <a:p>
            <a:r>
              <a:rPr lang="fr-FR" sz="1800" i="0">
                <a:latin typeface="Calibri" pitchFamily="34" charset="0"/>
              </a:rPr>
              <a:t>des besoins, des demandes et des aspirations nouvelles, mais aussi des contraintes.</a:t>
            </a:r>
          </a:p>
          <a:p>
            <a:r>
              <a:rPr lang="fr-FR" sz="1800" i="0">
                <a:latin typeface="Calibri" pitchFamily="34" charset="0"/>
              </a:rPr>
              <a:t>=&gt; des </a:t>
            </a:r>
            <a:r>
              <a:rPr lang="fr-FR" sz="1800" b="1" i="0">
                <a:latin typeface="Calibri" pitchFamily="34" charset="0"/>
              </a:rPr>
              <a:t>mobilités résidentielles</a:t>
            </a:r>
            <a:r>
              <a:rPr lang="fr-FR" sz="1800" i="0">
                <a:latin typeface="Calibri" pitchFamily="34" charset="0"/>
              </a:rPr>
              <a:t> et </a:t>
            </a:r>
            <a:r>
              <a:rPr lang="fr-FR" sz="1800" b="1" i="0">
                <a:latin typeface="Calibri" pitchFamily="34" charset="0"/>
              </a:rPr>
              <a:t>professionnelles</a:t>
            </a:r>
            <a:r>
              <a:rPr lang="fr-FR" sz="1800" i="0">
                <a:latin typeface="Calibri" pitchFamily="34" charset="0"/>
              </a:rPr>
              <a:t> (choisies/subies) qui s’accroissent.</a:t>
            </a:r>
          </a:p>
        </p:txBody>
      </p:sp>
      <p:sp>
        <p:nvSpPr>
          <p:cNvPr id="75886" name="ZoneTexte 13"/>
          <p:cNvSpPr txBox="1">
            <a:spLocks noChangeArrowheads="1"/>
          </p:cNvSpPr>
          <p:nvPr/>
        </p:nvSpPr>
        <p:spPr bwMode="auto">
          <a:xfrm flipH="1">
            <a:off x="2700338" y="1382713"/>
            <a:ext cx="979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VILLE CENTRE</a:t>
            </a:r>
          </a:p>
        </p:txBody>
      </p:sp>
    </p:spTree>
    <p:extLst>
      <p:ext uri="{BB962C8B-B14F-4D97-AF65-F5344CB8AC3E}">
        <p14:creationId xmlns:p14="http://schemas.microsoft.com/office/powerpoint/2010/main" val="26988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59" grpId="0"/>
      <p:bldP spid="75868" grpId="0" animBg="1"/>
      <p:bldP spid="75872" grpId="0" animBg="1"/>
      <p:bldP spid="75873" grpId="0" animBg="1"/>
      <p:bldP spid="75874" grpId="0"/>
      <p:bldP spid="75876" grpId="0" animBg="1"/>
      <p:bldP spid="75877" grpId="0" animBg="1"/>
      <p:bldP spid="75879" grpId="0" animBg="1"/>
      <p:bldP spid="75880" grpId="0" animBg="1"/>
      <p:bldP spid="75881" grpId="0" animBg="1"/>
      <p:bldP spid="75882" grpId="0" animBg="1"/>
      <p:bldP spid="75860" grpId="0" animBg="1"/>
      <p:bldP spid="75884" grpId="0"/>
      <p:bldP spid="758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numéro de diapositiv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6670BB-3262-43CB-A2D3-66535AA8EC29}" type="slidenum">
              <a:rPr lang="fr-FR" altLang="en-US" sz="1200" i="0">
                <a:latin typeface="Calibri" pitchFamily="34" charset="0"/>
              </a:rPr>
              <a:pPr algn="r"/>
              <a:t>12</a:t>
            </a:fld>
            <a:endParaRPr lang="fr-FR" altLang="en-US" sz="1200" i="0">
              <a:latin typeface="Calibri" pitchFamily="34" charset="0"/>
            </a:endParaRPr>
          </a:p>
        </p:txBody>
      </p:sp>
      <p:pic>
        <p:nvPicPr>
          <p:cNvPr id="25602" name="Picture 2" descr="MC900308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908050"/>
            <a:ext cx="15113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MC9003079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96975"/>
            <a:ext cx="10810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ZoneTexte 13"/>
          <p:cNvSpPr txBox="1">
            <a:spLocks noChangeArrowheads="1"/>
          </p:cNvSpPr>
          <p:nvPr/>
        </p:nvSpPr>
        <p:spPr bwMode="auto">
          <a:xfrm flipH="1">
            <a:off x="2700338" y="1341438"/>
            <a:ext cx="979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VILLE CENTRE</a:t>
            </a:r>
          </a:p>
        </p:txBody>
      </p:sp>
      <p:sp>
        <p:nvSpPr>
          <p:cNvPr id="25605" name="ZoneTexte 14"/>
          <p:cNvSpPr txBox="1">
            <a:spLocks noChangeArrowheads="1"/>
          </p:cNvSpPr>
          <p:nvPr/>
        </p:nvSpPr>
        <p:spPr bwMode="auto">
          <a:xfrm>
            <a:off x="7019925" y="204788"/>
            <a:ext cx="19288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AGGLOMERATION VOISINE</a:t>
            </a:r>
          </a:p>
        </p:txBody>
      </p:sp>
      <p:pic>
        <p:nvPicPr>
          <p:cNvPr id="81926" name="Picture 5" descr="C:\Documents and Settings\collectif\Mes documents\Downloads\MC90029227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11638" y="3408363"/>
            <a:ext cx="1184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ZoneTexte 23"/>
          <p:cNvSpPr txBox="1">
            <a:spLocks noChangeArrowheads="1"/>
          </p:cNvSpPr>
          <p:nvPr/>
        </p:nvSpPr>
        <p:spPr bwMode="auto">
          <a:xfrm>
            <a:off x="4140200" y="50847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TERRITOIRE</a:t>
            </a:r>
          </a:p>
        </p:txBody>
      </p:sp>
      <p:sp>
        <p:nvSpPr>
          <p:cNvPr id="25608" name="Freeform 9"/>
          <p:cNvSpPr>
            <a:spLocks/>
          </p:cNvSpPr>
          <p:nvPr/>
        </p:nvSpPr>
        <p:spPr bwMode="auto">
          <a:xfrm>
            <a:off x="2916238" y="2636838"/>
            <a:ext cx="3671887" cy="2376487"/>
          </a:xfrm>
          <a:custGeom>
            <a:avLst/>
            <a:gdLst>
              <a:gd name="T0" fmla="*/ 2147483647 w 1754"/>
              <a:gd name="T1" fmla="*/ 2147483647 h 1299"/>
              <a:gd name="T2" fmla="*/ 2147483647 w 1754"/>
              <a:gd name="T3" fmla="*/ 2147483647 h 1299"/>
              <a:gd name="T4" fmla="*/ 2147483647 w 1754"/>
              <a:gd name="T5" fmla="*/ 2147483647 h 1299"/>
              <a:gd name="T6" fmla="*/ 2147483647 w 1754"/>
              <a:gd name="T7" fmla="*/ 2147483647 h 1299"/>
              <a:gd name="T8" fmla="*/ 2147483647 w 1754"/>
              <a:gd name="T9" fmla="*/ 2147483647 h 1299"/>
              <a:gd name="T10" fmla="*/ 2147483647 w 1754"/>
              <a:gd name="T11" fmla="*/ 2147483647 h 1299"/>
              <a:gd name="T12" fmla="*/ 2147483647 w 1754"/>
              <a:gd name="T13" fmla="*/ 2147483647 h 1299"/>
              <a:gd name="T14" fmla="*/ 2147483647 w 1754"/>
              <a:gd name="T15" fmla="*/ 2147483647 h 1299"/>
              <a:gd name="T16" fmla="*/ 2147483647 w 1754"/>
              <a:gd name="T17" fmla="*/ 2147483647 h 1299"/>
              <a:gd name="T18" fmla="*/ 2147483647 w 1754"/>
              <a:gd name="T19" fmla="*/ 2147483647 h 1299"/>
              <a:gd name="T20" fmla="*/ 2147483647 w 1754"/>
              <a:gd name="T21" fmla="*/ 2147483647 h 1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4"/>
              <a:gd name="T34" fmla="*/ 0 h 1299"/>
              <a:gd name="T35" fmla="*/ 1754 w 1754"/>
              <a:gd name="T36" fmla="*/ 1299 h 12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4" h="1299">
                <a:moveTo>
                  <a:pt x="98" y="907"/>
                </a:moveTo>
                <a:cubicBezTo>
                  <a:pt x="68" y="998"/>
                  <a:pt x="0" y="1171"/>
                  <a:pt x="234" y="1224"/>
                </a:cubicBezTo>
                <a:cubicBezTo>
                  <a:pt x="468" y="1277"/>
                  <a:pt x="1255" y="1299"/>
                  <a:pt x="1504" y="1224"/>
                </a:cubicBezTo>
                <a:cubicBezTo>
                  <a:pt x="1753" y="1149"/>
                  <a:pt x="1754" y="884"/>
                  <a:pt x="1731" y="771"/>
                </a:cubicBezTo>
                <a:cubicBezTo>
                  <a:pt x="1708" y="658"/>
                  <a:pt x="1398" y="620"/>
                  <a:pt x="1368" y="544"/>
                </a:cubicBezTo>
                <a:cubicBezTo>
                  <a:pt x="1338" y="468"/>
                  <a:pt x="1557" y="393"/>
                  <a:pt x="1550" y="317"/>
                </a:cubicBezTo>
                <a:cubicBezTo>
                  <a:pt x="1543" y="241"/>
                  <a:pt x="1451" y="135"/>
                  <a:pt x="1323" y="90"/>
                </a:cubicBezTo>
                <a:cubicBezTo>
                  <a:pt x="1195" y="45"/>
                  <a:pt x="945" y="0"/>
                  <a:pt x="779" y="45"/>
                </a:cubicBezTo>
                <a:cubicBezTo>
                  <a:pt x="613" y="90"/>
                  <a:pt x="385" y="257"/>
                  <a:pt x="325" y="363"/>
                </a:cubicBezTo>
                <a:cubicBezTo>
                  <a:pt x="265" y="469"/>
                  <a:pt x="454" y="589"/>
                  <a:pt x="416" y="680"/>
                </a:cubicBezTo>
                <a:cubicBezTo>
                  <a:pt x="378" y="771"/>
                  <a:pt x="128" y="816"/>
                  <a:pt x="98" y="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9" name="Freeform 10"/>
          <p:cNvSpPr>
            <a:spLocks/>
          </p:cNvSpPr>
          <p:nvPr/>
        </p:nvSpPr>
        <p:spPr bwMode="auto">
          <a:xfrm>
            <a:off x="804863" y="2324100"/>
            <a:ext cx="3144837" cy="2041525"/>
          </a:xfrm>
          <a:custGeom>
            <a:avLst/>
            <a:gdLst>
              <a:gd name="T0" fmla="*/ 2147483647 w 1981"/>
              <a:gd name="T1" fmla="*/ 2147483647 h 1210"/>
              <a:gd name="T2" fmla="*/ 2147483647 w 1981"/>
              <a:gd name="T3" fmla="*/ 2147483647 h 1210"/>
              <a:gd name="T4" fmla="*/ 2147483647 w 1981"/>
              <a:gd name="T5" fmla="*/ 2147483647 h 1210"/>
              <a:gd name="T6" fmla="*/ 2147483647 w 1981"/>
              <a:gd name="T7" fmla="*/ 2147483647 h 1210"/>
              <a:gd name="T8" fmla="*/ 2147483647 w 1981"/>
              <a:gd name="T9" fmla="*/ 2147483647 h 1210"/>
              <a:gd name="T10" fmla="*/ 2147483647 w 1981"/>
              <a:gd name="T11" fmla="*/ 2147483647 h 1210"/>
              <a:gd name="T12" fmla="*/ 2147483647 w 1981"/>
              <a:gd name="T13" fmla="*/ 2147483647 h 1210"/>
              <a:gd name="T14" fmla="*/ 2147483647 w 1981"/>
              <a:gd name="T15" fmla="*/ 2147483647 h 1210"/>
              <a:gd name="T16" fmla="*/ 2147483647 w 1981"/>
              <a:gd name="T17" fmla="*/ 2147483647 h 1210"/>
              <a:gd name="T18" fmla="*/ 2147483647 w 1981"/>
              <a:gd name="T19" fmla="*/ 2147483647 h 1210"/>
              <a:gd name="T20" fmla="*/ 2147483647 w 1981"/>
              <a:gd name="T21" fmla="*/ 2147483647 h 1210"/>
              <a:gd name="T22" fmla="*/ 2147483647 w 1981"/>
              <a:gd name="T23" fmla="*/ 2147483647 h 1210"/>
              <a:gd name="T24" fmla="*/ 2147483647 w 1981"/>
              <a:gd name="T25" fmla="*/ 2147483647 h 1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1"/>
              <a:gd name="T40" fmla="*/ 0 h 1210"/>
              <a:gd name="T41" fmla="*/ 1981 w 1981"/>
              <a:gd name="T42" fmla="*/ 1210 h 1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1" h="1210">
                <a:moveTo>
                  <a:pt x="1103" y="1059"/>
                </a:moveTo>
                <a:cubicBezTo>
                  <a:pt x="1209" y="1051"/>
                  <a:pt x="1278" y="1043"/>
                  <a:pt x="1376" y="1013"/>
                </a:cubicBezTo>
                <a:cubicBezTo>
                  <a:pt x="1474" y="983"/>
                  <a:pt x="1663" y="945"/>
                  <a:pt x="1693" y="877"/>
                </a:cubicBezTo>
                <a:cubicBezTo>
                  <a:pt x="1723" y="809"/>
                  <a:pt x="1534" y="688"/>
                  <a:pt x="1557" y="605"/>
                </a:cubicBezTo>
                <a:cubicBezTo>
                  <a:pt x="1580" y="522"/>
                  <a:pt x="1776" y="461"/>
                  <a:pt x="1829" y="378"/>
                </a:cubicBezTo>
                <a:cubicBezTo>
                  <a:pt x="1882" y="295"/>
                  <a:pt x="1981" y="167"/>
                  <a:pt x="1875" y="106"/>
                </a:cubicBezTo>
                <a:cubicBezTo>
                  <a:pt x="1769" y="45"/>
                  <a:pt x="1428" y="0"/>
                  <a:pt x="1194" y="15"/>
                </a:cubicBezTo>
                <a:cubicBezTo>
                  <a:pt x="960" y="30"/>
                  <a:pt x="642" y="121"/>
                  <a:pt x="468" y="197"/>
                </a:cubicBezTo>
                <a:cubicBezTo>
                  <a:pt x="294" y="273"/>
                  <a:pt x="219" y="341"/>
                  <a:pt x="151" y="469"/>
                </a:cubicBezTo>
                <a:cubicBezTo>
                  <a:pt x="83" y="597"/>
                  <a:pt x="0" y="847"/>
                  <a:pt x="60" y="968"/>
                </a:cubicBezTo>
                <a:cubicBezTo>
                  <a:pt x="120" y="1089"/>
                  <a:pt x="401" y="1180"/>
                  <a:pt x="514" y="1195"/>
                </a:cubicBezTo>
                <a:cubicBezTo>
                  <a:pt x="627" y="1210"/>
                  <a:pt x="643" y="1082"/>
                  <a:pt x="741" y="1059"/>
                </a:cubicBezTo>
                <a:cubicBezTo>
                  <a:pt x="839" y="1036"/>
                  <a:pt x="997" y="1067"/>
                  <a:pt x="1103" y="105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31" name="Freeform 11"/>
          <p:cNvSpPr>
            <a:spLocks/>
          </p:cNvSpPr>
          <p:nvPr/>
        </p:nvSpPr>
        <p:spPr bwMode="auto">
          <a:xfrm>
            <a:off x="6443663" y="2205038"/>
            <a:ext cx="1187450" cy="1511300"/>
          </a:xfrm>
          <a:custGeom>
            <a:avLst/>
            <a:gdLst>
              <a:gd name="T0" fmla="*/ 2147483647 w 748"/>
              <a:gd name="T1" fmla="*/ 0 h 952"/>
              <a:gd name="T2" fmla="*/ 2147483647 w 748"/>
              <a:gd name="T3" fmla="*/ 2147483647 h 952"/>
              <a:gd name="T4" fmla="*/ 0 w 748"/>
              <a:gd name="T5" fmla="*/ 2147483647 h 952"/>
              <a:gd name="T6" fmla="*/ 0 60000 65536"/>
              <a:gd name="T7" fmla="*/ 0 60000 65536"/>
              <a:gd name="T8" fmla="*/ 0 60000 65536"/>
              <a:gd name="T9" fmla="*/ 0 w 748"/>
              <a:gd name="T10" fmla="*/ 0 h 952"/>
              <a:gd name="T11" fmla="*/ 748 w 748"/>
              <a:gd name="T12" fmla="*/ 952 h 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952">
                <a:moveTo>
                  <a:pt x="681" y="0"/>
                </a:moveTo>
                <a:cubicBezTo>
                  <a:pt x="714" y="102"/>
                  <a:pt x="748" y="204"/>
                  <a:pt x="635" y="363"/>
                </a:cubicBezTo>
                <a:cubicBezTo>
                  <a:pt x="522" y="522"/>
                  <a:pt x="106" y="854"/>
                  <a:pt x="0" y="952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6732588" y="2276475"/>
            <a:ext cx="1200150" cy="1584325"/>
          </a:xfrm>
          <a:custGeom>
            <a:avLst/>
            <a:gdLst>
              <a:gd name="T0" fmla="*/ 0 w 756"/>
              <a:gd name="T1" fmla="*/ 2147483647 h 998"/>
              <a:gd name="T2" fmla="*/ 2147483647 w 756"/>
              <a:gd name="T3" fmla="*/ 2147483647 h 998"/>
              <a:gd name="T4" fmla="*/ 2147483647 w 756"/>
              <a:gd name="T5" fmla="*/ 0 h 998"/>
              <a:gd name="T6" fmla="*/ 0 60000 65536"/>
              <a:gd name="T7" fmla="*/ 0 60000 65536"/>
              <a:gd name="T8" fmla="*/ 0 60000 65536"/>
              <a:gd name="T9" fmla="*/ 0 w 756"/>
              <a:gd name="T10" fmla="*/ 0 h 998"/>
              <a:gd name="T11" fmla="*/ 756 w 756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998">
                <a:moveTo>
                  <a:pt x="0" y="998"/>
                </a:moveTo>
                <a:cubicBezTo>
                  <a:pt x="257" y="786"/>
                  <a:pt x="514" y="574"/>
                  <a:pt x="635" y="408"/>
                </a:cubicBezTo>
                <a:cubicBezTo>
                  <a:pt x="756" y="242"/>
                  <a:pt x="741" y="121"/>
                  <a:pt x="726" y="0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 type="none" w="med" len="lg"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81933" name="ZoneTexte 15"/>
          <p:cNvSpPr txBox="1">
            <a:spLocks noChangeArrowheads="1"/>
          </p:cNvSpPr>
          <p:nvPr/>
        </p:nvSpPr>
        <p:spPr bwMode="auto">
          <a:xfrm>
            <a:off x="5867400" y="2276475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i="0">
                <a:solidFill>
                  <a:srgbClr val="000099"/>
                </a:solidFill>
                <a:latin typeface="Calibri" pitchFamily="34" charset="0"/>
              </a:rPr>
              <a:t>Données et informations</a:t>
            </a:r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2916238" y="2900363"/>
            <a:ext cx="1079500" cy="241300"/>
          </a:xfrm>
          <a:custGeom>
            <a:avLst/>
            <a:gdLst>
              <a:gd name="T0" fmla="*/ 0 w 680"/>
              <a:gd name="T1" fmla="*/ 2147483647 h 152"/>
              <a:gd name="T2" fmla="*/ 2147483647 w 680"/>
              <a:gd name="T3" fmla="*/ 2147483647 h 152"/>
              <a:gd name="T4" fmla="*/ 2147483647 w 680"/>
              <a:gd name="T5" fmla="*/ 2147483647 h 152"/>
              <a:gd name="T6" fmla="*/ 0 60000 65536"/>
              <a:gd name="T7" fmla="*/ 0 60000 65536"/>
              <a:gd name="T8" fmla="*/ 0 60000 65536"/>
              <a:gd name="T9" fmla="*/ 0 w 680"/>
              <a:gd name="T10" fmla="*/ 0 h 152"/>
              <a:gd name="T11" fmla="*/ 680 w 68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52">
                <a:moveTo>
                  <a:pt x="0" y="61"/>
                </a:moveTo>
                <a:cubicBezTo>
                  <a:pt x="79" y="30"/>
                  <a:pt x="159" y="0"/>
                  <a:pt x="272" y="15"/>
                </a:cubicBezTo>
                <a:cubicBezTo>
                  <a:pt x="385" y="30"/>
                  <a:pt x="532" y="91"/>
                  <a:pt x="680" y="152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2916238" y="3357563"/>
            <a:ext cx="935037" cy="166687"/>
          </a:xfrm>
          <a:custGeom>
            <a:avLst/>
            <a:gdLst>
              <a:gd name="T0" fmla="*/ 0 w 589"/>
              <a:gd name="T1" fmla="*/ 0 h 105"/>
              <a:gd name="T2" fmla="*/ 2147483647 w 589"/>
              <a:gd name="T3" fmla="*/ 2147483647 h 105"/>
              <a:gd name="T4" fmla="*/ 2147483647 w 589"/>
              <a:gd name="T5" fmla="*/ 2147483647 h 105"/>
              <a:gd name="T6" fmla="*/ 0 60000 65536"/>
              <a:gd name="T7" fmla="*/ 0 60000 65536"/>
              <a:gd name="T8" fmla="*/ 0 60000 65536"/>
              <a:gd name="T9" fmla="*/ 0 w 589"/>
              <a:gd name="T10" fmla="*/ 0 h 105"/>
              <a:gd name="T11" fmla="*/ 589 w 589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105">
                <a:moveTo>
                  <a:pt x="0" y="0"/>
                </a:moveTo>
                <a:cubicBezTo>
                  <a:pt x="132" y="37"/>
                  <a:pt x="265" y="75"/>
                  <a:pt x="363" y="90"/>
                </a:cubicBezTo>
                <a:cubicBezTo>
                  <a:pt x="461" y="105"/>
                  <a:pt x="525" y="97"/>
                  <a:pt x="589" y="90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 type="stealth" w="med" len="lg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>
            <a:off x="4356100" y="2276475"/>
            <a:ext cx="144463" cy="720725"/>
          </a:xfrm>
          <a:custGeom>
            <a:avLst/>
            <a:gdLst>
              <a:gd name="T0" fmla="*/ 0 w 91"/>
              <a:gd name="T1" fmla="*/ 0 h 454"/>
              <a:gd name="T2" fmla="*/ 2147483647 w 91"/>
              <a:gd name="T3" fmla="*/ 2147483647 h 454"/>
              <a:gd name="T4" fmla="*/ 0 60000 65536"/>
              <a:gd name="T5" fmla="*/ 0 60000 65536"/>
              <a:gd name="T6" fmla="*/ 0 w 91"/>
              <a:gd name="T7" fmla="*/ 0 h 454"/>
              <a:gd name="T8" fmla="*/ 91 w 91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4">
                <a:moveTo>
                  <a:pt x="0" y="0"/>
                </a:moveTo>
                <a:cubicBezTo>
                  <a:pt x="0" y="0"/>
                  <a:pt x="45" y="227"/>
                  <a:pt x="91" y="454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 type="none" w="med" len="lg"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>
            <a:off x="4572000" y="2276475"/>
            <a:ext cx="144463" cy="720725"/>
          </a:xfrm>
          <a:custGeom>
            <a:avLst/>
            <a:gdLst>
              <a:gd name="T0" fmla="*/ 2147483647 w 91"/>
              <a:gd name="T1" fmla="*/ 2147483647 h 454"/>
              <a:gd name="T2" fmla="*/ 0 w 91"/>
              <a:gd name="T3" fmla="*/ 0 h 454"/>
              <a:gd name="T4" fmla="*/ 0 60000 65536"/>
              <a:gd name="T5" fmla="*/ 0 60000 65536"/>
              <a:gd name="T6" fmla="*/ 0 w 91"/>
              <a:gd name="T7" fmla="*/ 0 h 454"/>
              <a:gd name="T8" fmla="*/ 91 w 91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4">
                <a:moveTo>
                  <a:pt x="91" y="454"/>
                </a:moveTo>
                <a:cubicBezTo>
                  <a:pt x="91" y="454"/>
                  <a:pt x="45" y="227"/>
                  <a:pt x="0" y="0"/>
                </a:cubicBezTo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25617" name="ZoneTexte 23"/>
          <p:cNvSpPr txBox="1">
            <a:spLocks noChangeArrowheads="1"/>
          </p:cNvSpPr>
          <p:nvPr/>
        </p:nvSpPr>
        <p:spPr bwMode="auto">
          <a:xfrm>
            <a:off x="539750" y="2420938"/>
            <a:ext cx="14398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800" b="1" i="0">
                <a:solidFill>
                  <a:srgbClr val="5F5F5F"/>
                </a:solidFill>
                <a:latin typeface="Calibri" pitchFamily="34" charset="0"/>
              </a:rPr>
              <a:t>TERRITOIRES VOISINS</a:t>
            </a:r>
          </a:p>
        </p:txBody>
      </p:sp>
      <p:sp>
        <p:nvSpPr>
          <p:cNvPr id="81943" name="ZoneTexte 28"/>
          <p:cNvSpPr txBox="1">
            <a:spLocks noChangeArrowheads="1"/>
          </p:cNvSpPr>
          <p:nvPr/>
        </p:nvSpPr>
        <p:spPr bwMode="auto">
          <a:xfrm>
            <a:off x="1143000" y="5643563"/>
            <a:ext cx="7286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0">
                <a:solidFill>
                  <a:srgbClr val="006600"/>
                </a:solidFill>
                <a:latin typeface="Calibri" pitchFamily="34" charset="0"/>
              </a:rPr>
              <a:t>… dans un contexte de</a:t>
            </a:r>
            <a:r>
              <a:rPr lang="fr-FR" i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fr-FR" sz="2800" b="1" i="0">
                <a:solidFill>
                  <a:srgbClr val="006600"/>
                </a:solidFill>
                <a:latin typeface="Calibri" pitchFamily="34" charset="0"/>
              </a:rPr>
              <a:t>MONDIALISATION</a:t>
            </a:r>
          </a:p>
          <a:p>
            <a:pPr algn="r"/>
            <a:r>
              <a:rPr lang="fr-FR" i="0">
                <a:solidFill>
                  <a:srgbClr val="006600"/>
                </a:solidFill>
                <a:latin typeface="Calibri" pitchFamily="34" charset="0"/>
              </a:rPr>
              <a:t>=&gt; créateur de déséquilibres et de contraintes</a:t>
            </a:r>
          </a:p>
        </p:txBody>
      </p:sp>
      <p:sp>
        <p:nvSpPr>
          <p:cNvPr id="25619" name="Rectangle 2"/>
          <p:cNvSpPr>
            <a:spLocks noChangeArrowheads="1"/>
          </p:cNvSpPr>
          <p:nvPr/>
        </p:nvSpPr>
        <p:spPr bwMode="auto">
          <a:xfrm>
            <a:off x="250825" y="333375"/>
            <a:ext cx="54641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tabLst>
                <a:tab pos="7988300" algn="r"/>
              </a:tabLst>
            </a:pPr>
            <a:r>
              <a:rPr lang="fr-FR" sz="3200" b="1" i="0">
                <a:solidFill>
                  <a:srgbClr val="008000"/>
                </a:solidFill>
                <a:latin typeface="Calibri" pitchFamily="34" charset="0"/>
              </a:rPr>
              <a:t>UNE SOCIÉTÉ DE LA MOBILITÉ</a:t>
            </a:r>
          </a:p>
        </p:txBody>
      </p:sp>
      <p:pic>
        <p:nvPicPr>
          <p:cNvPr id="81945" name="Picture 25" descr="MC9000903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4221163"/>
            <a:ext cx="12239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6" name="Picture 26" descr="MC900234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050925"/>
            <a:ext cx="9191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8" name="ZoneTexte 15"/>
          <p:cNvSpPr txBox="1">
            <a:spLocks noChangeArrowheads="1"/>
          </p:cNvSpPr>
          <p:nvPr/>
        </p:nvSpPr>
        <p:spPr bwMode="auto">
          <a:xfrm>
            <a:off x="7235825" y="3500438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i="0">
                <a:solidFill>
                  <a:srgbClr val="000099"/>
                </a:solidFill>
                <a:latin typeface="Calibri" pitchFamily="34" charset="0"/>
              </a:rPr>
              <a:t>Biens et ressources</a:t>
            </a:r>
          </a:p>
        </p:txBody>
      </p:sp>
      <p:sp>
        <p:nvSpPr>
          <p:cNvPr id="81949" name="ZoneTexte 15"/>
          <p:cNvSpPr txBox="1">
            <a:spLocks noChangeArrowheads="1"/>
          </p:cNvSpPr>
          <p:nvPr/>
        </p:nvSpPr>
        <p:spPr bwMode="auto">
          <a:xfrm>
            <a:off x="5292725" y="4292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i="0">
                <a:solidFill>
                  <a:srgbClr val="000099"/>
                </a:solidFill>
                <a:latin typeface="Calibri" pitchFamily="34" charset="0"/>
              </a:rPr>
              <a:t>Hommes</a:t>
            </a:r>
          </a:p>
        </p:txBody>
      </p:sp>
      <p:pic>
        <p:nvPicPr>
          <p:cNvPr id="2562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6165850"/>
            <a:ext cx="935037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4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  <p:bldP spid="81932" grpId="0" animBg="1"/>
      <p:bldP spid="81933" grpId="0"/>
      <p:bldP spid="81937" grpId="0" animBg="1"/>
      <p:bldP spid="81938" grpId="0" animBg="1"/>
      <p:bldP spid="81939" grpId="0" animBg="1"/>
      <p:bldP spid="81940" grpId="0" animBg="1"/>
      <p:bldP spid="81943" grpId="0"/>
      <p:bldP spid="81948" grpId="0"/>
      <p:bldP spid="819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971600" y="260648"/>
            <a:ext cx="70104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i="0" dirty="0">
                <a:solidFill>
                  <a:srgbClr val="008000"/>
                </a:solidFill>
              </a:rPr>
              <a:t>De la réalité des « moteurs » du développement des territoires</a:t>
            </a:r>
          </a:p>
          <a:p>
            <a:pPr algn="r">
              <a:spcBef>
                <a:spcPct val="50000"/>
              </a:spcBef>
            </a:pPr>
            <a:r>
              <a:rPr lang="fr-FR" sz="1200" b="1" i="0" dirty="0"/>
              <a:t>Sources : ŒIL / OPC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55576" y="1447172"/>
            <a:ext cx="7772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dirty="0"/>
              <a:t>Au niveau territorial (bassin de vie, territoires de projet…), la </a:t>
            </a:r>
            <a:r>
              <a:rPr lang="fr-FR" sz="2000" b="1" i="0" dirty="0">
                <a:solidFill>
                  <a:srgbClr val="009900"/>
                </a:solidFill>
              </a:rPr>
              <a:t>croissance</a:t>
            </a:r>
            <a:r>
              <a:rPr lang="fr-FR" sz="2000" i="0" dirty="0">
                <a:solidFill>
                  <a:schemeClr val="accent1"/>
                </a:solidFill>
              </a:rPr>
              <a:t> </a:t>
            </a:r>
            <a:r>
              <a:rPr lang="fr-FR" sz="2000" i="0" dirty="0"/>
              <a:t>ne signifie pas nécessairement </a:t>
            </a:r>
            <a:r>
              <a:rPr lang="fr-FR" sz="2000" b="1" i="0" dirty="0">
                <a:solidFill>
                  <a:srgbClr val="009900"/>
                </a:solidFill>
              </a:rPr>
              <a:t>développement</a:t>
            </a:r>
          </a:p>
          <a:p>
            <a:pPr>
              <a:spcBef>
                <a:spcPct val="50000"/>
              </a:spcBef>
            </a:pPr>
            <a:r>
              <a:rPr lang="fr-FR" sz="2000" i="0" dirty="0"/>
              <a:t>Le niveau de développement d’un territoire dépend bien plus de sa capacité à </a:t>
            </a:r>
            <a:r>
              <a:rPr lang="fr-FR" sz="2000" b="1" i="0" dirty="0">
                <a:solidFill>
                  <a:srgbClr val="009900"/>
                </a:solidFill>
              </a:rPr>
              <a:t>capter</a:t>
            </a:r>
            <a:r>
              <a:rPr lang="fr-FR" sz="2000" i="0" dirty="0"/>
              <a:t> de la richesse qu’à seulement en </a:t>
            </a:r>
            <a:r>
              <a:rPr lang="fr-FR" sz="2000" b="1" i="0" dirty="0">
                <a:solidFill>
                  <a:srgbClr val="009900"/>
                </a:solidFill>
              </a:rPr>
              <a:t>produire</a:t>
            </a:r>
          </a:p>
          <a:p>
            <a:pPr>
              <a:spcBef>
                <a:spcPct val="50000"/>
              </a:spcBef>
            </a:pPr>
            <a:r>
              <a:rPr lang="fr-FR" sz="2000" i="0" dirty="0"/>
              <a:t>En jeu : des </a:t>
            </a:r>
            <a:r>
              <a:rPr lang="fr-FR" sz="2000" b="1" i="0" dirty="0">
                <a:solidFill>
                  <a:srgbClr val="009900"/>
                </a:solidFill>
              </a:rPr>
              <a:t>mécanismes </a:t>
            </a:r>
            <a:r>
              <a:rPr lang="fr-FR" sz="2000" b="1" i="0" dirty="0" err="1">
                <a:solidFill>
                  <a:srgbClr val="009900"/>
                </a:solidFill>
              </a:rPr>
              <a:t>redistributifs</a:t>
            </a:r>
            <a:r>
              <a:rPr lang="fr-FR" sz="2000" i="0" dirty="0"/>
              <a:t> publics et privés permettant de capter du « revenu » et de créer activités, emplois et développement social</a:t>
            </a:r>
          </a:p>
          <a:p>
            <a:pPr>
              <a:spcBef>
                <a:spcPct val="50000"/>
              </a:spcBef>
            </a:pPr>
            <a:r>
              <a:rPr lang="fr-FR" sz="2000" b="1" i="0" u="sng" dirty="0" smtClean="0">
                <a:solidFill>
                  <a:srgbClr val="009900"/>
                </a:solidFill>
              </a:rPr>
              <a:t>Quatre </a:t>
            </a:r>
            <a:r>
              <a:rPr lang="fr-FR" sz="2000" b="1" i="0" u="sng" dirty="0">
                <a:solidFill>
                  <a:srgbClr val="009900"/>
                </a:solidFill>
              </a:rPr>
              <a:t>composantes</a:t>
            </a:r>
            <a:r>
              <a:rPr lang="fr-FR" sz="2000" i="0" dirty="0">
                <a:solidFill>
                  <a:srgbClr val="009900"/>
                </a:solidFill>
              </a:rPr>
              <a:t> </a:t>
            </a:r>
            <a:endParaRPr lang="fr-FR" sz="2000" i="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i="0" dirty="0" smtClean="0"/>
              <a:t>La sphère de </a:t>
            </a:r>
            <a:r>
              <a:rPr lang="fr-FR" sz="2000" b="1" i="0" dirty="0" smtClean="0">
                <a:solidFill>
                  <a:srgbClr val="008000"/>
                </a:solidFill>
              </a:rPr>
              <a:t>« l’économie productive » </a:t>
            </a:r>
            <a:r>
              <a:rPr lang="fr-FR" sz="1800" i="0" dirty="0" smtClean="0"/>
              <a:t>(soumise à la concurrence mondiale)</a:t>
            </a:r>
          </a:p>
          <a:p>
            <a:pPr>
              <a:spcBef>
                <a:spcPct val="50000"/>
              </a:spcBef>
            </a:pPr>
            <a:r>
              <a:rPr lang="fr-FR" sz="2000" i="0" dirty="0" smtClean="0"/>
              <a:t>La </a:t>
            </a:r>
            <a:r>
              <a:rPr lang="fr-FR" sz="2000" i="0" dirty="0"/>
              <a:t>sphère de « </a:t>
            </a:r>
            <a:r>
              <a:rPr lang="fr-FR" sz="2000" b="1" i="0" dirty="0">
                <a:solidFill>
                  <a:srgbClr val="009900"/>
                </a:solidFill>
              </a:rPr>
              <a:t>l’économie résidentielle</a:t>
            </a:r>
            <a:r>
              <a:rPr lang="fr-FR" sz="2000" i="0" dirty="0">
                <a:solidFill>
                  <a:schemeClr val="accent1"/>
                </a:solidFill>
              </a:rPr>
              <a:t> </a:t>
            </a:r>
            <a:r>
              <a:rPr lang="fr-FR" sz="2000" i="0" dirty="0"/>
              <a:t>» </a:t>
            </a:r>
            <a:r>
              <a:rPr lang="fr-FR" sz="1800" i="0" dirty="0"/>
              <a:t>(actifs et retraités résidents, résidences secondaires, tourisme…)</a:t>
            </a:r>
          </a:p>
          <a:p>
            <a:pPr>
              <a:spcBef>
                <a:spcPct val="50000"/>
              </a:spcBef>
            </a:pPr>
            <a:r>
              <a:rPr lang="fr-FR" sz="2000" i="0" dirty="0"/>
              <a:t>La sphère « </a:t>
            </a:r>
            <a:r>
              <a:rPr lang="fr-FR" sz="2000" b="1" i="0" dirty="0">
                <a:solidFill>
                  <a:srgbClr val="009900"/>
                </a:solidFill>
              </a:rPr>
              <a:t>publique</a:t>
            </a:r>
            <a:r>
              <a:rPr lang="fr-FR" sz="2000" i="0" dirty="0">
                <a:solidFill>
                  <a:schemeClr val="accent1"/>
                </a:solidFill>
              </a:rPr>
              <a:t> </a:t>
            </a:r>
            <a:r>
              <a:rPr lang="fr-FR" sz="2000" i="0" dirty="0"/>
              <a:t>» </a:t>
            </a:r>
            <a:r>
              <a:rPr lang="fr-FR" sz="1800" i="0" dirty="0"/>
              <a:t>(salaires de la fonction publique)</a:t>
            </a:r>
          </a:p>
          <a:p>
            <a:pPr>
              <a:spcBef>
                <a:spcPct val="50000"/>
              </a:spcBef>
            </a:pPr>
            <a:r>
              <a:rPr lang="fr-FR" sz="2000" i="0" dirty="0"/>
              <a:t>La sphère « </a:t>
            </a:r>
            <a:r>
              <a:rPr lang="fr-FR" sz="2000" b="1" i="0" dirty="0">
                <a:solidFill>
                  <a:srgbClr val="009900"/>
                </a:solidFill>
              </a:rPr>
              <a:t>sociale</a:t>
            </a:r>
            <a:r>
              <a:rPr lang="fr-FR" sz="2000" i="0" dirty="0"/>
              <a:t> » </a:t>
            </a:r>
            <a:r>
              <a:rPr lang="fr-FR" sz="1800" i="0" dirty="0"/>
              <a:t>(transferts sociaux)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0" y="1217676"/>
            <a:ext cx="9144000" cy="40233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26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structure des moteurs du développement différenciée suivant les EPCI 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" y="1769365"/>
            <a:ext cx="8936736" cy="43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40233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26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fonctionnement socio-économique globalement caractérisé par un déficit en consommation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" y="1562101"/>
            <a:ext cx="7752588" cy="51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JYP / CVC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45F5-602C-459F-8B7E-3EA026B6C2A0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1738" y="533400"/>
            <a:ext cx="7267575" cy="592138"/>
          </a:xfrm>
        </p:spPr>
        <p:txBody>
          <a:bodyPr bIns="45720" anchor="ctr">
            <a:normAutofit fontScale="90000"/>
          </a:bodyPr>
          <a:lstStyle/>
          <a:p>
            <a:r>
              <a:rPr lang="fr-FR" altLang="fr-FR" sz="2800" u="sng">
                <a:solidFill>
                  <a:srgbClr val="CC0000"/>
                </a:solidFill>
                <a:latin typeface="Arial" panose="020B0604020202020204" pitchFamily="34" charset="0"/>
              </a:rPr>
              <a:t/>
            </a:r>
            <a:br>
              <a:rPr lang="fr-FR" altLang="fr-FR" sz="2800" u="sng">
                <a:solidFill>
                  <a:srgbClr val="CC0000"/>
                </a:solidFill>
                <a:latin typeface="Arial" panose="020B0604020202020204" pitchFamily="34" charset="0"/>
              </a:rPr>
            </a:br>
            <a:r>
              <a:rPr lang="fr-FR" altLang="fr-FR" sz="2800" u="sng">
                <a:latin typeface="Arial" panose="020B0604020202020204" pitchFamily="34" charset="0"/>
              </a:rPr>
              <a:t/>
            </a:r>
            <a:br>
              <a:rPr lang="fr-FR" altLang="fr-FR" sz="2800" u="sng">
                <a:latin typeface="Arial" panose="020B0604020202020204" pitchFamily="34" charset="0"/>
              </a:rPr>
            </a:br>
            <a:endParaRPr lang="fr-FR" altLang="fr-FR" sz="28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450" y="1412875"/>
            <a:ext cx="7267575" cy="115252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 b="1" dirty="0">
                <a:solidFill>
                  <a:srgbClr val="008000"/>
                </a:solidFill>
                <a:latin typeface="Arial" panose="020B0604020202020204" pitchFamily="34" charset="0"/>
              </a:rPr>
              <a:t>Enjeux et développement </a:t>
            </a:r>
            <a:r>
              <a:rPr lang="fr-FR" altLang="fr-FR" sz="32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local</a:t>
            </a:r>
            <a:endParaRPr lang="fr-FR" altLang="fr-FR" sz="32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r-FR" altLang="fr-FR" sz="40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0" name="Espace réservé du numéro de diapositive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0D933A-F065-4639-A3B2-55B5C43B47F5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25957" name="Picture 5" descr="ANd9GcTYp-ZXTNhloyyXWjMz-mo-x1opTca3l80r4DRAzYuktKG7AV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0193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9A59C7-FDE5-46D6-801A-701CC0055425}" type="slidenum">
              <a:rPr lang="fr-FR" sz="1400" i="0"/>
              <a:pPr algn="r"/>
              <a:t>17</a:t>
            </a:fld>
            <a:endParaRPr lang="fr-FR" sz="1400" i="0"/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50825" y="1728788"/>
            <a:ext cx="864235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ct val="40000"/>
              </a:spcBef>
              <a:spcAft>
                <a:spcPct val="40000"/>
              </a:spcAft>
              <a:buClr>
                <a:srgbClr val="008000"/>
              </a:buClr>
              <a:buSzPct val="90000"/>
              <a:buFont typeface="Wingdings" pitchFamily="2" charset="2"/>
              <a:buChar char="§"/>
            </a:pP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Les principaux enjeux pour les territoires : </a:t>
            </a:r>
          </a:p>
          <a:p>
            <a:pPr marL="742950" lvl="1" indent="-285750">
              <a:spcBef>
                <a:spcPct val="40000"/>
              </a:spcBef>
              <a:spcAft>
                <a:spcPct val="40000"/>
              </a:spcAft>
              <a:buClr>
                <a:srgbClr val="008000"/>
              </a:buClr>
              <a:buSzPct val="90000"/>
              <a:buFont typeface="Wingdings" pitchFamily="2" charset="2"/>
              <a:buChar char="Ø"/>
            </a:pP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Inscrire </a:t>
            </a:r>
            <a:r>
              <a:rPr lang="fr-FR" sz="2800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positivement </a:t>
            </a: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ces mobilités résidentielles et professionnelles dans un </a:t>
            </a:r>
            <a:r>
              <a:rPr lang="fr-FR" sz="2800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projet de développement</a:t>
            </a: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durable (social, économique, environnemental</a:t>
            </a:r>
            <a:r>
              <a:rPr lang="fr-FR" sz="2800" i="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 – Comprendre les interdépendances entre territoires - Garder une intégrité politique.</a:t>
            </a:r>
            <a:endParaRPr lang="fr-FR" sz="2800" i="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spcBef>
                <a:spcPct val="40000"/>
              </a:spcBef>
              <a:spcAft>
                <a:spcPct val="40000"/>
              </a:spcAft>
              <a:buClr>
                <a:srgbClr val="008000"/>
              </a:buClr>
              <a:buSzPct val="90000"/>
              <a:buFont typeface="Wingdings" pitchFamily="2" charset="2"/>
              <a:buChar char="Ø"/>
            </a:pP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Construire, qualifier, valoriser </a:t>
            </a:r>
            <a:r>
              <a:rPr lang="fr-FR" sz="2800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l’Offre du territoire</a:t>
            </a: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et la rendre visible pour les </a:t>
            </a:r>
            <a:r>
              <a:rPr lang="fr-FR" sz="2800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populations locales</a:t>
            </a: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et les </a:t>
            </a:r>
            <a:r>
              <a:rPr lang="fr-FR" sz="2800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nouvelles populations</a:t>
            </a:r>
            <a:r>
              <a:rPr lang="fr-FR" sz="28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(arrivées ou souhaitant venir</a:t>
            </a:r>
            <a:r>
              <a:rPr lang="fr-FR" sz="2800" i="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).  </a:t>
            </a:r>
            <a:endParaRPr lang="fr-FR" sz="2800" i="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4400" i="0" dirty="0">
                <a:solidFill>
                  <a:srgbClr val="009900"/>
                </a:solidFill>
                <a:latin typeface="Calibri" pitchFamily="34" charset="0"/>
              </a:rPr>
              <a:t>Contexte et enjeux</a:t>
            </a:r>
            <a:endParaRPr lang="fr-FR" sz="3600" i="0" dirty="0">
              <a:solidFill>
                <a:srgbClr val="009900"/>
              </a:solidFill>
              <a:latin typeface="Calibri" pitchFamily="34" charset="0"/>
            </a:endParaRPr>
          </a:p>
          <a:p>
            <a:pPr algn="r"/>
            <a:endParaRPr lang="fr-FR" sz="2800" b="1" i="0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JYP / CVC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08B3-2F15-445C-A07C-7D46FD642901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0645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3200" b="1" dirty="0">
                <a:solidFill>
                  <a:srgbClr val="008000"/>
                </a:solidFill>
              </a:rPr>
              <a:t>Quelques enjeux…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/>
              <a:t> </a:t>
            </a:r>
            <a:r>
              <a:rPr lang="fr-FR" altLang="fr-FR" sz="2800" dirty="0"/>
              <a:t>Nouvelles géographies, nouveaux défis, nouvelles politiques (nouvelles coopérations)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2400" dirty="0"/>
              <a:t> Devenir des territoires stratèges… et désirés ! 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fr-FR" altLang="fr-FR" sz="2400" dirty="0"/>
              <a:t> </a:t>
            </a:r>
            <a:r>
              <a:rPr lang="fr-FR" altLang="fr-FR" sz="2000" dirty="0"/>
              <a:t>Fabriquer de la connaissance fine et qualitative (nouveaux outils, nouvelles méthodes, nouveaux diagnostics…) 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 dirty="0"/>
              <a:t> Pour les intercommunalités, passer du mode « gestion » au mode « projet ». 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 dirty="0"/>
              <a:t> Expérimenter, animer, socialiser et mettre en récit le territoire. 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 dirty="0"/>
              <a:t> Vers des politiques culturelles et sociales pour assurer la transition économique du territoire ? </a:t>
            </a:r>
          </a:p>
          <a:p>
            <a:pPr eaLnBrk="1" hangingPunct="1">
              <a:spcBef>
                <a:spcPct val="50000"/>
              </a:spcBef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7692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JYP / CVC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AE6-87BD-4E40-9A35-89F2534D1B7B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xfrm>
            <a:off x="429760" y="1124744"/>
            <a:ext cx="8229600" cy="4968552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ct val="50000"/>
              </a:spcBef>
              <a:buClrTx/>
              <a:buSzPct val="90000"/>
              <a:buFontTx/>
              <a:buChar char="-"/>
            </a:pPr>
            <a:r>
              <a:rPr lang="fr-FR" altLang="fr-FR" dirty="0">
                <a:latin typeface="Arial" panose="020B0604020202020204" pitchFamily="34" charset="0"/>
              </a:rPr>
              <a:t>Construire une stratégie capable de soutenir et de faire émerger  :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  <a:buSzPct val="9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</a:rPr>
              <a:t>des agricultures et des agriculteurs piliers des </a:t>
            </a:r>
            <a:r>
              <a:rPr lang="fr-FR" altLang="fr-FR" sz="2400" dirty="0" smtClean="0">
                <a:latin typeface="Arial" panose="020B0604020202020204" pitchFamily="34" charset="0"/>
              </a:rPr>
              <a:t>territoires (tenir le territoire)</a:t>
            </a:r>
            <a:endParaRPr lang="fr-FR" altLang="fr-FR" sz="2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  <a:buSzPct val="9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</a:rPr>
              <a:t> des nouvelles formes d’activités </a:t>
            </a:r>
            <a:r>
              <a:rPr lang="fr-FR" altLang="fr-FR" dirty="0">
                <a:latin typeface="Arial" panose="020B0604020202020204" pitchFamily="34" charset="0"/>
              </a:rPr>
              <a:t>(liées entre autre au numérique – Quelles sont les nouvelles zones d’activités du 21</a:t>
            </a:r>
            <a:r>
              <a:rPr lang="fr-FR" altLang="fr-FR" baseline="30000" dirty="0">
                <a:latin typeface="Arial" panose="020B0604020202020204" pitchFamily="34" charset="0"/>
              </a:rPr>
              <a:t>ème</a:t>
            </a:r>
            <a:r>
              <a:rPr lang="fr-FR" altLang="fr-FR" dirty="0">
                <a:latin typeface="Arial" panose="020B0604020202020204" pitchFamily="34" charset="0"/>
              </a:rPr>
              <a:t> siècle ? Quelles sont les nouvelles routes ?)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  <a:buSzPct val="9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</a:rPr>
              <a:t> des nouvelles organisations professionnelles (P/P; SCIC; ESS…)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  <a:buSzPct val="9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</a:rPr>
              <a:t> des nouvelles manières d’aborder les marchés et de faire « filières » au niveau du territoire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  <a:buSzPct val="90000"/>
              <a:buFont typeface="Wingdings" panose="05000000000000000000" pitchFamily="2" charset="2"/>
              <a:buNone/>
            </a:pPr>
            <a:endParaRPr lang="fr-FR" altLang="fr-FR" sz="2400" dirty="0">
              <a:latin typeface="Arial" panose="020B0604020202020204" pitchFamily="34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971550" y="440197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008000"/>
                </a:solidFill>
              </a:rPr>
              <a:t>Quelques enjeux…</a:t>
            </a:r>
          </a:p>
        </p:txBody>
      </p:sp>
    </p:spTree>
    <p:extLst>
      <p:ext uri="{BB962C8B-B14F-4D97-AF65-F5344CB8AC3E}">
        <p14:creationId xmlns:p14="http://schemas.microsoft.com/office/powerpoint/2010/main" val="2654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3" descr="logocollectifvillecam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929313"/>
            <a:ext cx="13954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920037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0988" algn="ctr">
              <a:spcBef>
                <a:spcPct val="50000"/>
              </a:spcBef>
            </a:pPr>
            <a:r>
              <a:rPr lang="fr-FR" sz="4000" i="0" dirty="0">
                <a:solidFill>
                  <a:srgbClr val="009900"/>
                </a:solidFill>
              </a:rPr>
              <a:t>SOMMAIRE</a:t>
            </a:r>
          </a:p>
          <a:p>
            <a:pPr marL="365125" indent="-280988">
              <a:spcBef>
                <a:spcPct val="50000"/>
              </a:spcBef>
            </a:pPr>
            <a:endParaRPr lang="fr-FR" sz="2000" i="0" dirty="0" smtClean="0">
              <a:solidFill>
                <a:srgbClr val="009900"/>
              </a:solidFill>
            </a:endParaRPr>
          </a:p>
          <a:p>
            <a:pPr marL="365125" indent="-280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3200" i="0" dirty="0" smtClean="0"/>
              <a:t> </a:t>
            </a:r>
            <a:r>
              <a:rPr lang="fr-FR" sz="3200" i="0" dirty="0"/>
              <a:t>Contexte, mutations et </a:t>
            </a:r>
            <a:r>
              <a:rPr lang="fr-FR" sz="3200" i="0" dirty="0" smtClean="0"/>
              <a:t>enjeux</a:t>
            </a:r>
          </a:p>
          <a:p>
            <a:pPr marL="84137">
              <a:spcBef>
                <a:spcPct val="50000"/>
              </a:spcBef>
            </a:pPr>
            <a:endParaRPr lang="fr-FR" sz="3200" i="0" dirty="0" smtClean="0"/>
          </a:p>
          <a:p>
            <a:pPr marL="365125" indent="-280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3200" i="0" dirty="0" smtClean="0"/>
              <a:t> Les politiques d’accueil et d’attractivité</a:t>
            </a:r>
            <a:endParaRPr lang="fr-FR" sz="3200" i="0" dirty="0"/>
          </a:p>
          <a:p>
            <a:pPr marL="84137">
              <a:spcBef>
                <a:spcPct val="50000"/>
              </a:spcBef>
            </a:pPr>
            <a:endParaRPr lang="fr-FR" sz="32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JYP / CVC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E47F-8B69-4DDB-B502-8015A4007081}" type="slidenum">
              <a:rPr lang="fr-FR" altLang="fr-FR"/>
              <a:pPr/>
              <a:t>20</a:t>
            </a:fld>
            <a:endParaRPr lang="fr-FR" altLang="fr-FR" dirty="0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8568183" cy="58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Quelques facteurs </a:t>
            </a:r>
            <a:r>
              <a:rPr lang="fr-FR" altLang="fr-F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réussite</a:t>
            </a:r>
          </a:p>
          <a:p>
            <a:pPr algn="ctr" eaLnBrk="1" hangingPunct="1">
              <a:spcBef>
                <a:spcPct val="50000"/>
              </a:spcBef>
            </a:pPr>
            <a:endParaRPr lang="fr-FR" altLang="fr-FR" sz="1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3200" dirty="0"/>
              <a:t> Développer la culture de l’accueil et faciliter le vivre ensemble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3200" dirty="0"/>
              <a:t> Favoriser, libérer, organiser les « énergies » locales </a:t>
            </a:r>
            <a:endParaRPr lang="fr-FR" altLang="fr-FR" sz="3200" dirty="0" smtClean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3200" dirty="0" smtClean="0"/>
              <a:t> Organiser </a:t>
            </a:r>
            <a:r>
              <a:rPr lang="fr-FR" altLang="fr-FR" sz="3200" dirty="0"/>
              <a:t>l’offre d’accueil des porteurs de projets et leur </a:t>
            </a:r>
            <a:r>
              <a:rPr lang="fr-FR" altLang="fr-FR" sz="3200" dirty="0" smtClean="0"/>
              <a:t>accompagnement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3200" dirty="0"/>
              <a:t> </a:t>
            </a:r>
            <a:r>
              <a:rPr lang="fr-FR" altLang="fr-FR" sz="3200" dirty="0" smtClean="0"/>
              <a:t>Développer les capteurs, fabriquer des liens, créer des maillons</a:t>
            </a:r>
            <a:endParaRPr lang="fr-FR" altLang="fr-FR" sz="3200" dirty="0"/>
          </a:p>
        </p:txBody>
      </p:sp>
    </p:spTree>
    <p:extLst>
      <p:ext uri="{BB962C8B-B14F-4D97-AF65-F5344CB8AC3E}">
        <p14:creationId xmlns:p14="http://schemas.microsoft.com/office/powerpoint/2010/main" val="3680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0D3BD1-4F6E-4C69-98DA-A949A1B89786}" type="slidenum">
              <a:rPr lang="fr-FR" altLang="en-US" sz="1200" i="0">
                <a:latin typeface="Calibri" pitchFamily="34" charset="0"/>
              </a:rPr>
              <a:pPr algn="r"/>
              <a:t>21</a:t>
            </a:fld>
            <a:endParaRPr lang="fr-FR" altLang="en-US" sz="1200" i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0"/>
            <a:ext cx="6697662" cy="1339850"/>
          </a:xfrm>
        </p:spPr>
        <p:txBody>
          <a:bodyPr anchor="t"/>
          <a:lstStyle/>
          <a:p>
            <a:pPr eaLnBrk="1" hangingPunct="1"/>
            <a:r>
              <a:rPr lang="fr-FR" smtClean="0">
                <a:solidFill>
                  <a:srgbClr val="CC0000"/>
                </a:solidFill>
              </a:rPr>
              <a:t/>
            </a:r>
            <a:br>
              <a:rPr lang="fr-FR" smtClean="0">
                <a:solidFill>
                  <a:srgbClr val="CC0000"/>
                </a:solidFill>
              </a:rPr>
            </a:br>
            <a:endParaRPr lang="fr-FR" smtClean="0">
              <a:solidFill>
                <a:srgbClr val="CC0000"/>
              </a:solidFill>
            </a:endParaRPr>
          </a:p>
        </p:txBody>
      </p:sp>
      <p:sp>
        <p:nvSpPr>
          <p:cNvPr id="29699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48C774-1716-4D58-836E-FE4BDECB5252}" type="slidenum">
              <a:rPr lang="fr-FR" altLang="en-US" sz="1200" i="0">
                <a:latin typeface="Calibri" pitchFamily="34" charset="0"/>
              </a:rPr>
              <a:pPr algn="r"/>
              <a:t>21</a:t>
            </a:fld>
            <a:endParaRPr lang="fr-FR" altLang="en-US" sz="1200" i="0">
              <a:latin typeface="Calibri" pitchFamily="34" charset="0"/>
            </a:endParaRPr>
          </a:p>
        </p:txBody>
      </p:sp>
      <p:sp>
        <p:nvSpPr>
          <p:cNvPr id="29700" name="Rectangle 25"/>
          <p:cNvSpPr>
            <a:spLocks noChangeArrowheads="1"/>
          </p:cNvSpPr>
          <p:nvPr/>
        </p:nvSpPr>
        <p:spPr bwMode="auto">
          <a:xfrm>
            <a:off x="250825" y="1484313"/>
            <a:ext cx="8642350" cy="48958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 i="0">
              <a:latin typeface="Calibri" pitchFamily="34" charset="0"/>
            </a:endParaRP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468313" y="981075"/>
            <a:ext cx="7696200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b="1" i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468313" y="5373688"/>
            <a:ext cx="8207375" cy="89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0">
                <a:solidFill>
                  <a:srgbClr val="008000"/>
                </a:solidFill>
                <a:latin typeface="Calibri" pitchFamily="34" charset="0"/>
              </a:rPr>
              <a:t>Relier économies résidentielle et productive</a:t>
            </a:r>
          </a:p>
          <a:p>
            <a:pPr algn="ctr" defTabSz="449263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0">
                <a:solidFill>
                  <a:srgbClr val="008000"/>
                </a:solidFill>
                <a:latin typeface="Calibri" pitchFamily="34" charset="0"/>
              </a:rPr>
              <a:t>dans une stratégie de développement durable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468313" y="260350"/>
            <a:ext cx="8229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tabLst>
                <a:tab pos="8047038" algn="r"/>
              </a:tabLst>
            </a:pPr>
            <a:r>
              <a:rPr lang="fr-FR" sz="4400" i="0">
                <a:solidFill>
                  <a:srgbClr val="008000"/>
                </a:solidFill>
                <a:latin typeface="Calibri" pitchFamily="34" charset="0"/>
              </a:rPr>
              <a:t>L’attractivité territoriale</a:t>
            </a:r>
            <a:r>
              <a:rPr lang="fr-FR" sz="3600" i="0">
                <a:solidFill>
                  <a:srgbClr val="009900"/>
                </a:solidFill>
                <a:latin typeface="Calibri" pitchFamily="34" charset="0"/>
              </a:rPr>
              <a:t/>
            </a:r>
            <a:br>
              <a:rPr lang="fr-FR" sz="3600" i="0">
                <a:solidFill>
                  <a:srgbClr val="009900"/>
                </a:solidFill>
                <a:latin typeface="Calibri" pitchFamily="34" charset="0"/>
              </a:rPr>
            </a:br>
            <a:r>
              <a:rPr lang="fr-FR" sz="2800" i="0">
                <a:solidFill>
                  <a:srgbClr val="009900"/>
                </a:solidFill>
                <a:latin typeface="Calibri" pitchFamily="34" charset="0"/>
              </a:rPr>
              <a:t>	</a:t>
            </a:r>
            <a:r>
              <a:rPr lang="fr-FR" sz="2800" i="0">
                <a:solidFill>
                  <a:srgbClr val="5F5F5F"/>
                </a:solidFill>
                <a:latin typeface="Calibri" pitchFamily="34" charset="0"/>
              </a:rPr>
              <a:t>/ faire rester, faire venir</a:t>
            </a:r>
            <a:endParaRPr lang="fr-FR" sz="2800" b="1" i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29704" name="Picture 12" descr="logo-villec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165850"/>
            <a:ext cx="93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5" name="Group 16"/>
          <p:cNvGrpSpPr>
            <a:grpSpLocks/>
          </p:cNvGrpSpPr>
          <p:nvPr/>
        </p:nvGrpSpPr>
        <p:grpSpPr bwMode="auto">
          <a:xfrm>
            <a:off x="2987675" y="2276475"/>
            <a:ext cx="3055938" cy="2905125"/>
            <a:chOff x="1824" y="633"/>
            <a:chExt cx="2834" cy="2849"/>
          </a:xfrm>
        </p:grpSpPr>
        <p:sp>
          <p:nvSpPr>
            <p:cNvPr id="2971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1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1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99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1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99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706" name="Text Box 21"/>
          <p:cNvSpPr txBox="1">
            <a:spLocks noChangeArrowheads="1"/>
          </p:cNvSpPr>
          <p:nvPr/>
        </p:nvSpPr>
        <p:spPr bwMode="auto">
          <a:xfrm>
            <a:off x="755650" y="4006850"/>
            <a:ext cx="2232025" cy="946150"/>
          </a:xfrm>
          <a:prstGeom prst="rect">
            <a:avLst/>
          </a:prstGeom>
          <a:solidFill>
            <a:srgbClr val="0099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i="0">
                <a:solidFill>
                  <a:schemeClr val="bg1"/>
                </a:solidFill>
                <a:latin typeface="Calibri" pitchFamily="34" charset="0"/>
              </a:rPr>
              <a:t>Attractivité résidentielle</a:t>
            </a:r>
          </a:p>
        </p:txBody>
      </p:sp>
      <p:sp>
        <p:nvSpPr>
          <p:cNvPr id="29707" name="Text Box 22"/>
          <p:cNvSpPr txBox="1">
            <a:spLocks noChangeArrowheads="1"/>
          </p:cNvSpPr>
          <p:nvPr/>
        </p:nvSpPr>
        <p:spPr bwMode="auto">
          <a:xfrm>
            <a:off x="6084888" y="2636838"/>
            <a:ext cx="2230437" cy="9461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i="0">
                <a:solidFill>
                  <a:srgbClr val="009900"/>
                </a:solidFill>
                <a:latin typeface="Calibri" pitchFamily="34" charset="0"/>
              </a:rPr>
              <a:t>Attractivité économique</a:t>
            </a:r>
          </a:p>
        </p:txBody>
      </p:sp>
      <p:sp>
        <p:nvSpPr>
          <p:cNvPr id="29708" name="Text Box 23"/>
          <p:cNvSpPr txBox="1">
            <a:spLocks noChangeArrowheads="1"/>
          </p:cNvSpPr>
          <p:nvPr/>
        </p:nvSpPr>
        <p:spPr bwMode="auto">
          <a:xfrm>
            <a:off x="900113" y="1557338"/>
            <a:ext cx="727233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i="0">
                <a:solidFill>
                  <a:srgbClr val="008000"/>
                </a:solidFill>
                <a:latin typeface="Calibri" pitchFamily="34" charset="0"/>
              </a:rPr>
              <a:t>Attractivité globale du territoire</a:t>
            </a:r>
          </a:p>
        </p:txBody>
      </p:sp>
      <p:pic>
        <p:nvPicPr>
          <p:cNvPr id="29709" name="Picture 12" descr="logo-villec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165850"/>
            <a:ext cx="93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96216" y="1412776"/>
            <a:ext cx="7777163" cy="4957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Une politique d’accueil (volonté partagée) vise à </a:t>
            </a:r>
            <a:r>
              <a:rPr lang="fr-FR" sz="2400" dirty="0">
                <a:solidFill>
                  <a:srgbClr val="009900"/>
                </a:solidFill>
                <a:latin typeface="Arial" charset="0"/>
              </a:rPr>
              <a:t>construire l’attractivité 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du territoire et son </a:t>
            </a:r>
            <a:r>
              <a:rPr lang="fr-FR" sz="2400" dirty="0">
                <a:solidFill>
                  <a:srgbClr val="009900"/>
                </a:solidFill>
                <a:latin typeface="Arial" charset="0"/>
              </a:rPr>
              <a:t>offre globale 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fr-FR" sz="2400" dirty="0" smtClean="0">
                <a:solidFill>
                  <a:srgbClr val="008000"/>
                </a:solidFill>
                <a:latin typeface="Arial" charset="0"/>
              </a:rPr>
              <a:t>manière active 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en 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s’inscrivant dans la durée et en agissant sur :</a:t>
            </a:r>
          </a:p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lvl="1" defTabSz="449263" eaLnBrk="1" hangingPunct="1">
              <a:buClr>
                <a:srgbClr val="000000"/>
              </a:buClr>
              <a:buSzPct val="100000"/>
              <a:buFont typeface="Wingdings" pitchFamily="2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les </a:t>
            </a:r>
            <a:r>
              <a:rPr lang="fr-FR" sz="2400" dirty="0">
                <a:solidFill>
                  <a:srgbClr val="009900"/>
                </a:solidFill>
                <a:latin typeface="Arial" charset="0"/>
              </a:rPr>
              <a:t>conditions d’activités 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économiques durables (renouvellement et développement de l’existant, accueil et construction de nouvelles activités…), </a:t>
            </a:r>
          </a:p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lvl="1" defTabSz="449263" eaLnBrk="1" hangingPunct="1">
              <a:buClr>
                <a:srgbClr val="000000"/>
              </a:buClr>
              <a:buSzPct val="100000"/>
              <a:buFont typeface="Wingdings" pitchFamily="2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Les </a:t>
            </a:r>
            <a:r>
              <a:rPr lang="fr-FR" sz="2400" dirty="0">
                <a:solidFill>
                  <a:srgbClr val="009900"/>
                </a:solidFill>
                <a:latin typeface="Arial" charset="0"/>
              </a:rPr>
              <a:t>conditions de réceptivité 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(logement, foncier…)</a:t>
            </a:r>
          </a:p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 defTabSz="449263" eaLnBrk="1" hangingPunct="1">
              <a:buClr>
                <a:srgbClr val="000000"/>
              </a:buClr>
              <a:buSzPct val="100000"/>
              <a:buFont typeface="Wingdings" pitchFamily="2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Les </a:t>
            </a:r>
            <a:r>
              <a:rPr lang="fr-FR" sz="2400" dirty="0">
                <a:solidFill>
                  <a:srgbClr val="009900"/>
                </a:solidFill>
                <a:latin typeface="Arial" charset="0"/>
              </a:rPr>
              <a:t>conditions d’aménité 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(cadre et qualité de vie, services, environnement, vie socioculturelle, patrimoine…)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26064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0" dirty="0" smtClean="0">
                <a:solidFill>
                  <a:srgbClr val="009900"/>
                </a:solidFill>
              </a:rPr>
              <a:t>Eléments de définition des politiques d’accueil et d’attractivité</a:t>
            </a:r>
            <a:endParaRPr lang="fr-FR" sz="2800" b="1" i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88913"/>
            <a:ext cx="6842125" cy="1082675"/>
          </a:xfrm>
        </p:spPr>
        <p:txBody>
          <a:bodyPr anchor="t"/>
          <a:lstStyle/>
          <a:p>
            <a:pPr eaLnBrk="1" hangingPunct="1">
              <a:lnSpc>
                <a:spcPct val="110000"/>
              </a:lnSpc>
            </a:pPr>
            <a:r>
              <a:rPr lang="fr-FR" sz="2700" smtClean="0"/>
              <a:t>Il s’agit donc de…</a:t>
            </a:r>
            <a:br>
              <a:rPr lang="fr-FR" sz="2700" smtClean="0"/>
            </a:br>
            <a:r>
              <a:rPr lang="fr-FR" sz="4200" smtClean="0"/>
              <a:t>construire l’OFFRE du territoire</a:t>
            </a:r>
            <a:endParaRPr lang="fr-FR" sz="4200" smtClean="0">
              <a:solidFill>
                <a:srgbClr val="4D4D4D"/>
              </a:solidFill>
            </a:endParaRPr>
          </a:p>
        </p:txBody>
      </p:sp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8143875" y="6357938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32418F-8C07-476D-9236-9F5B2B10D32B}" type="slidenum">
              <a:rPr lang="fr-FR" altLang="en-US" sz="1200" i="0">
                <a:latin typeface="Calibri" pitchFamily="34" charset="0"/>
              </a:rPr>
              <a:pPr algn="r"/>
              <a:t>23</a:t>
            </a:fld>
            <a:endParaRPr lang="fr-FR" altLang="en-US" sz="1200" i="0">
              <a:latin typeface="Calibri" pitchFamily="34" charset="0"/>
            </a:endParaRPr>
          </a:p>
        </p:txBody>
      </p:sp>
      <p:pic>
        <p:nvPicPr>
          <p:cNvPr id="31747" name="Picture 20" descr="MC900078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1512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oup 21"/>
          <p:cNvGrpSpPr>
            <a:grpSpLocks/>
          </p:cNvGrpSpPr>
          <p:nvPr/>
        </p:nvGrpSpPr>
        <p:grpSpPr bwMode="auto">
          <a:xfrm>
            <a:off x="755650" y="2265363"/>
            <a:ext cx="7731125" cy="4116387"/>
            <a:chOff x="414" y="1207"/>
            <a:chExt cx="4870" cy="2593"/>
          </a:xfrm>
        </p:grpSpPr>
        <p:sp>
          <p:nvSpPr>
            <p:cNvPr id="31750" name="Rectangle 2"/>
            <p:cNvSpPr>
              <a:spLocks noChangeArrowheads="1"/>
            </p:cNvSpPr>
            <p:nvPr/>
          </p:nvSpPr>
          <p:spPr bwMode="auto">
            <a:xfrm>
              <a:off x="612" y="2991"/>
              <a:ext cx="4490" cy="318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i="0">
                  <a:solidFill>
                    <a:srgbClr val="009900"/>
                  </a:solidFill>
                  <a:latin typeface="Calibri" pitchFamily="34" charset="0"/>
                </a:rPr>
                <a:t>L’offre d’accueil qualifiée du territoire</a:t>
              </a:r>
            </a:p>
          </p:txBody>
        </p:sp>
        <p:sp>
          <p:nvSpPr>
            <p:cNvPr id="31751" name="Text Box 3"/>
            <p:cNvSpPr txBox="1">
              <a:spLocks noChangeArrowheads="1"/>
            </p:cNvSpPr>
            <p:nvPr/>
          </p:nvSpPr>
          <p:spPr bwMode="auto">
            <a:xfrm>
              <a:off x="476" y="1207"/>
              <a:ext cx="4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i="0" dirty="0">
                  <a:solidFill>
                    <a:srgbClr val="009900"/>
                  </a:solidFill>
                  <a:latin typeface="Calibri" pitchFamily="34" charset="0"/>
                </a:rPr>
                <a:t>Enjeux du </a:t>
              </a:r>
              <a:r>
                <a:rPr lang="fr-FR" i="0" dirty="0" smtClean="0">
                  <a:solidFill>
                    <a:srgbClr val="009900"/>
                  </a:solidFill>
                  <a:latin typeface="Calibri" pitchFamily="34" charset="0"/>
                </a:rPr>
                <a:t>territoire/Projet / Stratégie</a:t>
              </a:r>
              <a:endParaRPr lang="fr-FR" i="0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  <p:sp>
          <p:nvSpPr>
            <p:cNvPr id="31752" name="Rectangle 4"/>
            <p:cNvSpPr>
              <a:spLocks noChangeArrowheads="1"/>
            </p:cNvSpPr>
            <p:nvPr/>
          </p:nvSpPr>
          <p:spPr bwMode="auto">
            <a:xfrm>
              <a:off x="414" y="1767"/>
              <a:ext cx="1496" cy="559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 i="0">
                  <a:solidFill>
                    <a:srgbClr val="009900"/>
                  </a:solidFill>
                  <a:latin typeface="Calibri" pitchFamily="34" charset="0"/>
                </a:rPr>
                <a:t>Activité</a:t>
              </a:r>
            </a:p>
            <a:p>
              <a:pPr algn="ctr"/>
              <a:r>
                <a:rPr lang="fr-FR" sz="1400" i="0">
                  <a:solidFill>
                    <a:srgbClr val="5F5F5F"/>
                  </a:solidFill>
                  <a:latin typeface="Calibri" pitchFamily="34" charset="0"/>
                </a:rPr>
                <a:t>(développement éco, emploi…)</a:t>
              </a:r>
            </a:p>
          </p:txBody>
        </p:sp>
        <p:sp>
          <p:nvSpPr>
            <p:cNvPr id="31753" name="Rectangle 5"/>
            <p:cNvSpPr>
              <a:spLocks noChangeArrowheads="1"/>
            </p:cNvSpPr>
            <p:nvPr/>
          </p:nvSpPr>
          <p:spPr bwMode="auto">
            <a:xfrm>
              <a:off x="2199" y="1767"/>
              <a:ext cx="1344" cy="559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 i="0">
                  <a:solidFill>
                    <a:srgbClr val="009900"/>
                  </a:solidFill>
                  <a:latin typeface="Calibri" pitchFamily="34" charset="0"/>
                </a:rPr>
                <a:t>Réceptivité</a:t>
              </a:r>
            </a:p>
            <a:p>
              <a:pPr algn="ctr"/>
              <a:r>
                <a:rPr lang="fr-FR" sz="1400" i="0">
                  <a:solidFill>
                    <a:srgbClr val="5F5F5F"/>
                  </a:solidFill>
                  <a:latin typeface="Calibri" pitchFamily="34" charset="0"/>
                </a:rPr>
                <a:t>(logement, foncier…)</a:t>
              </a:r>
            </a:p>
          </p:txBody>
        </p:sp>
        <p:sp>
          <p:nvSpPr>
            <p:cNvPr id="31754" name="Rectangle 6"/>
            <p:cNvSpPr>
              <a:spLocks noChangeArrowheads="1"/>
            </p:cNvSpPr>
            <p:nvPr/>
          </p:nvSpPr>
          <p:spPr bwMode="auto">
            <a:xfrm>
              <a:off x="3832" y="1767"/>
              <a:ext cx="1452" cy="559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 i="0" dirty="0" smtClean="0">
                  <a:solidFill>
                    <a:srgbClr val="009900"/>
                  </a:solidFill>
                  <a:latin typeface="Calibri" pitchFamily="34" charset="0"/>
                </a:rPr>
                <a:t>Aménité</a:t>
              </a:r>
              <a:endParaRPr lang="fr-FR" sz="2000" b="1" i="0" dirty="0">
                <a:solidFill>
                  <a:srgbClr val="009900"/>
                </a:solidFill>
                <a:latin typeface="Calibri" pitchFamily="34" charset="0"/>
              </a:endParaRPr>
            </a:p>
            <a:p>
              <a:pPr algn="ctr"/>
              <a:r>
                <a:rPr lang="fr-FR" sz="1400" i="0" dirty="0">
                  <a:solidFill>
                    <a:srgbClr val="5F5F5F"/>
                  </a:solidFill>
                  <a:latin typeface="Calibri" pitchFamily="34" charset="0"/>
                </a:rPr>
                <a:t>(services, équipements,</a:t>
              </a:r>
            </a:p>
            <a:p>
              <a:pPr algn="ctr"/>
              <a:r>
                <a:rPr lang="fr-FR" sz="1400" i="0" dirty="0">
                  <a:solidFill>
                    <a:srgbClr val="5F5F5F"/>
                  </a:solidFill>
                  <a:latin typeface="Calibri" pitchFamily="34" charset="0"/>
                </a:rPr>
                <a:t>loisirs, cadre de vie…)</a:t>
              </a:r>
            </a:p>
          </p:txBody>
        </p:sp>
        <p:sp>
          <p:nvSpPr>
            <p:cNvPr id="31755" name="AutoShape 7"/>
            <p:cNvSpPr>
              <a:spLocks noChangeArrowheads="1"/>
            </p:cNvSpPr>
            <p:nvPr/>
          </p:nvSpPr>
          <p:spPr bwMode="auto">
            <a:xfrm>
              <a:off x="1746" y="1873"/>
              <a:ext cx="612" cy="159"/>
            </a:xfrm>
            <a:prstGeom prst="leftRightArrow">
              <a:avLst>
                <a:gd name="adj1" fmla="val 50000"/>
                <a:gd name="adj2" fmla="val 76981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i="0">
                <a:latin typeface="Calibri" pitchFamily="34" charset="0"/>
              </a:endParaRPr>
            </a:p>
          </p:txBody>
        </p:sp>
        <p:sp>
          <p:nvSpPr>
            <p:cNvPr id="31756" name="AutoShape 8"/>
            <p:cNvSpPr>
              <a:spLocks noChangeArrowheads="1"/>
            </p:cNvSpPr>
            <p:nvPr/>
          </p:nvSpPr>
          <p:spPr bwMode="auto">
            <a:xfrm>
              <a:off x="3379" y="1888"/>
              <a:ext cx="635" cy="159"/>
            </a:xfrm>
            <a:prstGeom prst="leftRightArrow">
              <a:avLst>
                <a:gd name="adj1" fmla="val 50000"/>
                <a:gd name="adj2" fmla="val 79874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i="0">
                <a:latin typeface="Calibri" pitchFamily="34" charset="0"/>
              </a:endParaRPr>
            </a:p>
          </p:txBody>
        </p:sp>
        <p:sp>
          <p:nvSpPr>
            <p:cNvPr id="31757" name="AutoShape 9"/>
            <p:cNvSpPr>
              <a:spLocks noChangeArrowheads="1"/>
            </p:cNvSpPr>
            <p:nvPr/>
          </p:nvSpPr>
          <p:spPr bwMode="auto">
            <a:xfrm>
              <a:off x="2744" y="1510"/>
              <a:ext cx="227" cy="16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800" i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31758" name="Text Box 10"/>
            <p:cNvSpPr txBox="1">
              <a:spLocks noChangeArrowheads="1"/>
            </p:cNvSpPr>
            <p:nvPr/>
          </p:nvSpPr>
          <p:spPr bwMode="auto">
            <a:xfrm>
              <a:off x="567" y="2402"/>
              <a:ext cx="44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 i="0">
                  <a:solidFill>
                    <a:srgbClr val="5F5F5F"/>
                  </a:solidFill>
                  <a:latin typeface="Calibri" pitchFamily="34" charset="0"/>
                </a:rPr>
                <a:t>Construire, assembler, promouvoir, accompagner</a:t>
              </a:r>
            </a:p>
          </p:txBody>
        </p:sp>
        <p:sp>
          <p:nvSpPr>
            <p:cNvPr id="31759" name="AutoShape 11"/>
            <p:cNvSpPr>
              <a:spLocks noChangeArrowheads="1"/>
            </p:cNvSpPr>
            <p:nvPr/>
          </p:nvSpPr>
          <p:spPr bwMode="auto">
            <a:xfrm>
              <a:off x="2744" y="3384"/>
              <a:ext cx="227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800" i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31760" name="Text Box 12"/>
            <p:cNvSpPr txBox="1">
              <a:spLocks noChangeArrowheads="1"/>
            </p:cNvSpPr>
            <p:nvPr/>
          </p:nvSpPr>
          <p:spPr bwMode="auto">
            <a:xfrm>
              <a:off x="612" y="3550"/>
              <a:ext cx="44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 i="0">
                  <a:solidFill>
                    <a:srgbClr val="5F5F5F"/>
                  </a:solidFill>
                  <a:latin typeface="Calibri" pitchFamily="34" charset="0"/>
                </a:rPr>
                <a:t>Faire connaître, communiquer</a:t>
              </a:r>
            </a:p>
          </p:txBody>
        </p:sp>
        <p:sp>
          <p:nvSpPr>
            <p:cNvPr id="31761" name="AutoShape 14"/>
            <p:cNvSpPr>
              <a:spLocks noChangeArrowheads="1"/>
            </p:cNvSpPr>
            <p:nvPr/>
          </p:nvSpPr>
          <p:spPr bwMode="auto">
            <a:xfrm>
              <a:off x="1973" y="2704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i="0">
                <a:latin typeface="Calibri" pitchFamily="34" charset="0"/>
              </a:endParaRPr>
            </a:p>
          </p:txBody>
        </p:sp>
        <p:sp>
          <p:nvSpPr>
            <p:cNvPr id="31762" name="AutoShape 15"/>
            <p:cNvSpPr>
              <a:spLocks noChangeArrowheads="1"/>
            </p:cNvSpPr>
            <p:nvPr/>
          </p:nvSpPr>
          <p:spPr bwMode="auto">
            <a:xfrm>
              <a:off x="3560" y="2704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i="0">
                <a:latin typeface="Calibri" pitchFamily="34" charset="0"/>
              </a:endParaRPr>
            </a:p>
          </p:txBody>
        </p:sp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165850"/>
            <a:ext cx="935037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JYP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403225" y="1905000"/>
            <a:ext cx="8512175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/>
              <a:t> L’offre </a:t>
            </a:r>
            <a:r>
              <a:rPr lang="fr-FR" altLang="fr-FR" sz="2800" dirty="0">
                <a:solidFill>
                  <a:srgbClr val="008000"/>
                </a:solidFill>
              </a:rPr>
              <a:t>« cadre de vie » </a:t>
            </a:r>
            <a:r>
              <a:rPr lang="fr-FR" altLang="fr-FR" sz="2800" dirty="0"/>
              <a:t>(image et identité du territoire, paysages, patrimoine…)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Tahoma" panose="020B0604030504040204" pitchFamily="34" charset="0"/>
              </a:rPr>
              <a:t> </a:t>
            </a:r>
            <a:r>
              <a:rPr lang="fr-FR" altLang="fr-FR" sz="2800" dirty="0"/>
              <a:t>L’offre </a:t>
            </a:r>
            <a:r>
              <a:rPr lang="fr-FR" altLang="fr-FR" sz="2800" dirty="0">
                <a:solidFill>
                  <a:srgbClr val="008000"/>
                </a:solidFill>
              </a:rPr>
              <a:t>d’activités</a:t>
            </a:r>
            <a:r>
              <a:rPr lang="fr-FR" altLang="fr-FR" sz="2800" dirty="0"/>
              <a:t> (reprises – créations – emplois - potentiels d’activités…)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/>
              <a:t> L’offre </a:t>
            </a:r>
            <a:r>
              <a:rPr lang="fr-FR" altLang="fr-FR" sz="2800" dirty="0">
                <a:solidFill>
                  <a:srgbClr val="008000"/>
                </a:solidFill>
              </a:rPr>
              <a:t>de locaux </a:t>
            </a:r>
            <a:r>
              <a:rPr lang="fr-FR" altLang="fr-FR" sz="2800" dirty="0"/>
              <a:t>professionnels, de foncier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/>
              <a:t> L’offre en matière de </a:t>
            </a:r>
            <a:r>
              <a:rPr lang="fr-FR" altLang="fr-FR" sz="2800" dirty="0">
                <a:solidFill>
                  <a:srgbClr val="008000"/>
                </a:solidFill>
              </a:rPr>
              <a:t>logement</a:t>
            </a:r>
            <a:r>
              <a:rPr lang="fr-FR" altLang="fr-FR" sz="2800" dirty="0">
                <a:solidFill>
                  <a:schemeClr val="accent1"/>
                </a:solidFill>
              </a:rPr>
              <a:t> </a:t>
            </a:r>
            <a:r>
              <a:rPr lang="fr-FR" altLang="fr-FR" sz="2800" dirty="0"/>
              <a:t>(marché immobilier, locatifs disponibles…) 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3600" b="1" dirty="0">
                <a:solidFill>
                  <a:srgbClr val="008000"/>
                </a:solidFill>
              </a:rPr>
              <a:t>L’Offre du territoire</a:t>
            </a:r>
            <a:r>
              <a:rPr lang="fr-FR" altLang="fr-FR" sz="36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5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JYP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443472" y="1226414"/>
            <a:ext cx="8142288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Tahoma" panose="020B0604030504040204" pitchFamily="34" charset="0"/>
              </a:rPr>
              <a:t> </a:t>
            </a:r>
            <a:r>
              <a:rPr lang="fr-FR" altLang="fr-FR" sz="2800" dirty="0"/>
              <a:t>L’offre de </a:t>
            </a:r>
            <a:r>
              <a:rPr lang="fr-FR" altLang="fr-FR" sz="2800" dirty="0">
                <a:solidFill>
                  <a:srgbClr val="008000"/>
                </a:solidFill>
              </a:rPr>
              <a:t>services </a:t>
            </a:r>
            <a:r>
              <a:rPr lang="fr-FR" altLang="fr-FR" sz="2800" dirty="0"/>
              <a:t>(éducation, culture, santé, transports, loisirs, commerces, vie sociale…</a:t>
            </a:r>
            <a:r>
              <a:rPr lang="fr-FR" altLang="fr-FR" sz="2800" dirty="0">
                <a:solidFill>
                  <a:srgbClr val="008000"/>
                </a:solidFill>
              </a:rPr>
              <a:t>Qualité</a:t>
            </a:r>
            <a:r>
              <a:rPr lang="fr-FR" altLang="fr-FR" sz="2800" dirty="0">
                <a:solidFill>
                  <a:schemeClr val="accent1"/>
                </a:solidFill>
              </a:rPr>
              <a:t> </a:t>
            </a:r>
            <a:r>
              <a:rPr lang="fr-FR" altLang="fr-FR" sz="2800" dirty="0">
                <a:solidFill>
                  <a:srgbClr val="008000"/>
                </a:solidFill>
              </a:rPr>
              <a:t>de vie et hospitalité du territoire</a:t>
            </a:r>
            <a:r>
              <a:rPr lang="fr-FR" altLang="fr-FR" sz="28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fr-FR" altLang="fr-FR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/>
              <a:t> L’offre </a:t>
            </a:r>
            <a:r>
              <a:rPr lang="fr-FR" altLang="fr-FR" sz="2800" dirty="0">
                <a:solidFill>
                  <a:srgbClr val="008000"/>
                </a:solidFill>
              </a:rPr>
              <a:t>d’accompagnement</a:t>
            </a:r>
            <a:r>
              <a:rPr lang="fr-FR" altLang="fr-FR" sz="2800" dirty="0">
                <a:solidFill>
                  <a:srgbClr val="CC0000"/>
                </a:solidFill>
              </a:rPr>
              <a:t> </a:t>
            </a:r>
            <a:r>
              <a:rPr lang="fr-FR" altLang="fr-FR" sz="2800" dirty="0"/>
              <a:t>(structures et personnes ressources, offres de formations, les sessions d’accueil…)</a:t>
            </a:r>
          </a:p>
          <a:p>
            <a:pPr eaLnBrk="1" hangingPunct="1"/>
            <a:endParaRPr lang="fr-FR" altLang="fr-FR" dirty="0"/>
          </a:p>
          <a:p>
            <a:pPr algn="ctr" eaLnBrk="1" hangingPunct="1"/>
            <a:r>
              <a:rPr lang="fr-FR" altLang="fr-FR" sz="2800" dirty="0">
                <a:solidFill>
                  <a:srgbClr val="008000"/>
                </a:solidFill>
              </a:rPr>
              <a:t>Objectifs des politiques d’accueil : construire, promouvoir et proposer cet ensemble qui constitue l’Offre globale du territoire</a:t>
            </a:r>
            <a:endParaRPr lang="fr-FR" altLang="fr-FR" dirty="0">
              <a:solidFill>
                <a:srgbClr val="008000"/>
              </a:solidFill>
            </a:endParaRP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718344" y="404664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3600" b="1" dirty="0">
                <a:solidFill>
                  <a:srgbClr val="008000"/>
                </a:solidFill>
              </a:rPr>
              <a:t>L’Offre du territoire</a:t>
            </a:r>
            <a:r>
              <a:rPr lang="fr-FR" altLang="fr-FR" sz="36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6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BF9F25-D05F-41F0-A842-A5D08C6E1967}" type="slidenum">
              <a:rPr lang="fr-FR" altLang="en-US" sz="1200" i="0">
                <a:latin typeface="Calibri" pitchFamily="34" charset="0"/>
              </a:rPr>
              <a:pPr algn="r"/>
              <a:t>26</a:t>
            </a:fld>
            <a:endParaRPr lang="fr-FR" altLang="en-US" sz="1200" i="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77813"/>
            <a:ext cx="8229600" cy="774700"/>
          </a:xfrm>
        </p:spPr>
        <p:txBody>
          <a:bodyPr anchor="t"/>
          <a:lstStyle/>
          <a:p>
            <a:r>
              <a:rPr lang="fr-FR" smtClean="0"/>
              <a:t>Quelques exemples…</a:t>
            </a:r>
          </a:p>
        </p:txBody>
      </p:sp>
      <p:sp>
        <p:nvSpPr>
          <p:cNvPr id="7066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6875" y="1196975"/>
            <a:ext cx="1979613" cy="4318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Activité</a:t>
            </a:r>
          </a:p>
        </p:txBody>
      </p:sp>
      <p:sp>
        <p:nvSpPr>
          <p:cNvPr id="70661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92388" y="1196975"/>
            <a:ext cx="1979612" cy="4318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Réceptivité</a:t>
            </a:r>
            <a:endParaRPr lang="fr-FR" sz="1000" i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2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89488" y="1196975"/>
            <a:ext cx="1979612" cy="4318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i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Aménité</a:t>
            </a:r>
            <a:endParaRPr lang="fr-FR" sz="1600" b="1" i="0" dirty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2230438" y="1319213"/>
            <a:ext cx="493712" cy="238125"/>
          </a:xfrm>
          <a:prstGeom prst="leftRightArrow">
            <a:avLst>
              <a:gd name="adj1" fmla="val 50000"/>
              <a:gd name="adj2" fmla="val 41467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4" name="AutoShape 7"/>
          <p:cNvSpPr>
            <a:spLocks noChangeArrowheads="1"/>
          </p:cNvSpPr>
          <p:nvPr/>
        </p:nvSpPr>
        <p:spPr bwMode="auto">
          <a:xfrm>
            <a:off x="4427538" y="1319213"/>
            <a:ext cx="495300" cy="238125"/>
          </a:xfrm>
          <a:prstGeom prst="leftRightArrow">
            <a:avLst>
              <a:gd name="adj1" fmla="val 50000"/>
              <a:gd name="adj2" fmla="val 416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5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6875" y="1916113"/>
            <a:ext cx="1979613" cy="8985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Centre de formation au télétravail, service d’accueil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et d’accompagnement des télétravailleurs /création d’entreprises, emplois salariés…</a:t>
            </a:r>
          </a:p>
        </p:txBody>
      </p:sp>
      <p:sp>
        <p:nvSpPr>
          <p:cNvPr id="70666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90800" y="1916113"/>
            <a:ext cx="1979613" cy="898525"/>
          </a:xfrm>
          <a:prstGeom prst="rect">
            <a:avLst/>
          </a:prstGeom>
          <a:solidFill>
            <a:srgbClr val="00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Création d’un télécentre</a:t>
            </a:r>
          </a:p>
        </p:txBody>
      </p:sp>
      <p:sp>
        <p:nvSpPr>
          <p:cNvPr id="70667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87900" y="1916113"/>
            <a:ext cx="1979613" cy="898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Maison des services (RSP)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abritant le télécentre…</a:t>
            </a:r>
          </a:p>
        </p:txBody>
      </p:sp>
      <p:sp>
        <p:nvSpPr>
          <p:cNvPr id="70668" name="AutoShape 7"/>
          <p:cNvSpPr>
            <a:spLocks noChangeArrowheads="1"/>
          </p:cNvSpPr>
          <p:nvPr/>
        </p:nvSpPr>
        <p:spPr bwMode="auto">
          <a:xfrm>
            <a:off x="2230438" y="2254250"/>
            <a:ext cx="493712" cy="238125"/>
          </a:xfrm>
          <a:prstGeom prst="leftRightArrow">
            <a:avLst>
              <a:gd name="adj1" fmla="val 50000"/>
              <a:gd name="adj2" fmla="val 41467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9" name="AutoShape 7"/>
          <p:cNvSpPr>
            <a:spLocks noChangeArrowheads="1"/>
          </p:cNvSpPr>
          <p:nvPr/>
        </p:nvSpPr>
        <p:spPr bwMode="auto">
          <a:xfrm>
            <a:off x="4437063" y="2254250"/>
            <a:ext cx="495300" cy="238125"/>
          </a:xfrm>
          <a:prstGeom prst="leftRightArrow">
            <a:avLst>
              <a:gd name="adj1" fmla="val 50000"/>
              <a:gd name="adj2" fmla="val 416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7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6875" y="3068638"/>
            <a:ext cx="1979613" cy="898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Accompagnement à la création/reprise d’entreprises…</a:t>
            </a:r>
          </a:p>
        </p:txBody>
      </p:sp>
      <p:sp>
        <p:nvSpPr>
          <p:cNvPr id="70671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90800" y="3068638"/>
            <a:ext cx="1979613" cy="8985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Repérage de locaux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d’entreprises et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 logements vacants…</a:t>
            </a:r>
          </a:p>
        </p:txBody>
      </p:sp>
      <p:sp>
        <p:nvSpPr>
          <p:cNvPr id="70672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87900" y="3068638"/>
            <a:ext cx="1979613" cy="898525"/>
          </a:xfrm>
          <a:prstGeom prst="rect">
            <a:avLst/>
          </a:prstGeom>
          <a:solidFill>
            <a:srgbClr val="00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Construction d’un réseau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 villages d’accueil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=&gt; construction d’une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culture de l’accueil</a:t>
            </a:r>
          </a:p>
        </p:txBody>
      </p:sp>
      <p:sp>
        <p:nvSpPr>
          <p:cNvPr id="70673" name="AutoShape 7"/>
          <p:cNvSpPr>
            <a:spLocks noChangeArrowheads="1"/>
          </p:cNvSpPr>
          <p:nvPr/>
        </p:nvSpPr>
        <p:spPr bwMode="auto">
          <a:xfrm>
            <a:off x="2230438" y="3406775"/>
            <a:ext cx="493712" cy="238125"/>
          </a:xfrm>
          <a:prstGeom prst="leftRightArrow">
            <a:avLst>
              <a:gd name="adj1" fmla="val 50000"/>
              <a:gd name="adj2" fmla="val 41467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74" name="AutoShape 7"/>
          <p:cNvSpPr>
            <a:spLocks noChangeArrowheads="1"/>
          </p:cNvSpPr>
          <p:nvPr/>
        </p:nvSpPr>
        <p:spPr bwMode="auto">
          <a:xfrm>
            <a:off x="4437063" y="3405188"/>
            <a:ext cx="495300" cy="238125"/>
          </a:xfrm>
          <a:prstGeom prst="leftRightArrow">
            <a:avLst>
              <a:gd name="adj1" fmla="val 50000"/>
              <a:gd name="adj2" fmla="val 416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75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6875" y="4221163"/>
            <a:ext cx="1979613" cy="898525"/>
          </a:xfrm>
          <a:prstGeom prst="rect">
            <a:avLst/>
          </a:prstGeom>
          <a:solidFill>
            <a:srgbClr val="00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Appui au développement des filières d’éco-matériaux et de l’éco-construction</a:t>
            </a:r>
          </a:p>
        </p:txBody>
      </p:sp>
      <p:sp>
        <p:nvSpPr>
          <p:cNvPr id="70676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90800" y="4221163"/>
            <a:ext cx="1979613" cy="8985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 dirty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Développement d’écohabitat</a:t>
            </a:r>
          </a:p>
          <a:p>
            <a:pPr algn="ctr"/>
            <a:r>
              <a:rPr lang="fr-FR" sz="1000" b="1" i="0" dirty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et d’</a:t>
            </a:r>
            <a:r>
              <a:rPr lang="fr-FR" sz="1000" b="1" i="0" dirty="0" err="1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écoquartier</a:t>
            </a:r>
            <a:r>
              <a:rPr lang="fr-FR" sz="1000" b="1" i="0" dirty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en</a:t>
            </a:r>
          </a:p>
          <a:p>
            <a:pPr algn="ctr"/>
            <a:r>
              <a:rPr lang="fr-FR" sz="1000" b="1" i="0" dirty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répondant au besoin</a:t>
            </a:r>
          </a:p>
          <a:p>
            <a:pPr algn="ctr"/>
            <a:r>
              <a:rPr lang="fr-FR" sz="1000" b="1" i="0" dirty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 logement de la population locale et aux nouveaux </a:t>
            </a:r>
            <a:r>
              <a:rPr lang="fr-FR" sz="1000" b="1" i="0" dirty="0" smtClean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arrivants</a:t>
            </a:r>
            <a:endParaRPr lang="fr-FR" sz="1000" b="1" i="0" dirty="0">
              <a:solidFill>
                <a:srgbClr val="5F5F5F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77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87900" y="4221163"/>
            <a:ext cx="1979613" cy="898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Préservation et gestion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durable des ressources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naturelles et des paysages</a:t>
            </a:r>
          </a:p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=&gt; préservation du cadre de vie</a:t>
            </a:r>
          </a:p>
        </p:txBody>
      </p:sp>
      <p:sp>
        <p:nvSpPr>
          <p:cNvPr id="70678" name="AutoShape 7"/>
          <p:cNvSpPr>
            <a:spLocks noChangeArrowheads="1"/>
          </p:cNvSpPr>
          <p:nvPr/>
        </p:nvSpPr>
        <p:spPr bwMode="auto">
          <a:xfrm>
            <a:off x="2230438" y="4559300"/>
            <a:ext cx="493712" cy="238125"/>
          </a:xfrm>
          <a:prstGeom prst="leftRightArrow">
            <a:avLst>
              <a:gd name="adj1" fmla="val 50000"/>
              <a:gd name="adj2" fmla="val 41467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79" name="AutoShape 7"/>
          <p:cNvSpPr>
            <a:spLocks noChangeArrowheads="1"/>
          </p:cNvSpPr>
          <p:nvPr/>
        </p:nvSpPr>
        <p:spPr bwMode="auto">
          <a:xfrm>
            <a:off x="4437063" y="4557713"/>
            <a:ext cx="495300" cy="238125"/>
          </a:xfrm>
          <a:prstGeom prst="leftRightArrow">
            <a:avLst>
              <a:gd name="adj1" fmla="val 50000"/>
              <a:gd name="adj2" fmla="val 416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8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6875" y="5373688"/>
            <a:ext cx="1979613" cy="969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Préservation des terres et des activités agricoles</a:t>
            </a:r>
          </a:p>
        </p:txBody>
      </p:sp>
      <p:sp>
        <p:nvSpPr>
          <p:cNvPr id="70681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90800" y="5373688"/>
            <a:ext cx="1979613" cy="969962"/>
          </a:xfrm>
          <a:prstGeom prst="rect">
            <a:avLst/>
          </a:prstGeom>
          <a:solidFill>
            <a:srgbClr val="00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Travail sur l’urbanisme : réhabilitation et redensification des centres bourgs, réflexion sur les nouveaux modes d’habitat en lien avec les besoins des différentes populations (mixité)</a:t>
            </a:r>
          </a:p>
        </p:txBody>
      </p:sp>
      <p:sp>
        <p:nvSpPr>
          <p:cNvPr id="70682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87900" y="5373688"/>
            <a:ext cx="1979613" cy="969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rgbClr val="5F5F5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Préservation du cadre de vie (paysages…)</a:t>
            </a:r>
          </a:p>
        </p:txBody>
      </p:sp>
      <p:sp>
        <p:nvSpPr>
          <p:cNvPr id="70683" name="AutoShape 7"/>
          <p:cNvSpPr>
            <a:spLocks noChangeArrowheads="1"/>
          </p:cNvSpPr>
          <p:nvPr/>
        </p:nvSpPr>
        <p:spPr bwMode="auto">
          <a:xfrm>
            <a:off x="2230438" y="5711825"/>
            <a:ext cx="493712" cy="238125"/>
          </a:xfrm>
          <a:prstGeom prst="leftRightArrow">
            <a:avLst>
              <a:gd name="adj1" fmla="val 50000"/>
              <a:gd name="adj2" fmla="val 41467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84" name="AutoShape 7"/>
          <p:cNvSpPr>
            <a:spLocks noChangeArrowheads="1"/>
          </p:cNvSpPr>
          <p:nvPr/>
        </p:nvSpPr>
        <p:spPr bwMode="auto">
          <a:xfrm>
            <a:off x="4437063" y="5710238"/>
            <a:ext cx="495300" cy="238125"/>
          </a:xfrm>
          <a:prstGeom prst="leftRightArrow">
            <a:avLst>
              <a:gd name="adj1" fmla="val 50000"/>
              <a:gd name="adj2" fmla="val 416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800" b="1" i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85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19925" y="1916113"/>
            <a:ext cx="1979613" cy="8985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Travail sur le lien social</a:t>
            </a:r>
          </a:p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Développement de nouvelles ressources pour le territoire (ressources humaines, activités, nouvelles formes de travail…)</a:t>
            </a:r>
          </a:p>
        </p:txBody>
      </p:sp>
      <p:sp>
        <p:nvSpPr>
          <p:cNvPr id="70686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19925" y="3068638"/>
            <a:ext cx="1979613" cy="8985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Mobilisation des acteurs</a:t>
            </a:r>
          </a:p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(élus, populations…) autour de l’enjeu de l’accueil, réseau de proximité (communes, relayant le niveau interco ou Pays)</a:t>
            </a:r>
          </a:p>
        </p:txBody>
      </p:sp>
      <p:sp>
        <p:nvSpPr>
          <p:cNvPr id="70687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19925" y="5373688"/>
            <a:ext cx="1979613" cy="969962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Nécessité d’une articulation des différentes échelles territoriales</a:t>
            </a:r>
          </a:p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Lien entre localisation zones d’habitation, zones d’activités et voies de communication, etc. nécessité d’une prospective</a:t>
            </a:r>
          </a:p>
        </p:txBody>
      </p:sp>
      <p:sp>
        <p:nvSpPr>
          <p:cNvPr id="70688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19925" y="4221163"/>
            <a:ext cx="1979613" cy="8985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Nécessité d’un partenariat</a:t>
            </a:r>
          </a:p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entre acteurs publics et privés</a:t>
            </a:r>
          </a:p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Travail sur le lien et</a:t>
            </a:r>
          </a:p>
          <a:p>
            <a:pPr algn="ctr"/>
            <a:r>
              <a:rPr lang="fr-FR" sz="1000" b="1" i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la mixité sociale</a:t>
            </a:r>
          </a:p>
        </p:txBody>
      </p:sp>
      <p:pic>
        <p:nvPicPr>
          <p:cNvPr id="70689" name="Picture 33" descr="MC9000788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15888"/>
            <a:ext cx="17272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0" name="Picture 28" descr="MC9000786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788" y="476250"/>
            <a:ext cx="4889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820054-A756-4651-9124-439446759DC0}" type="slidenum">
              <a:rPr lang="fr-FR" altLang="en-US" sz="1200" i="0">
                <a:latin typeface="Calibri" pitchFamily="34" charset="0"/>
              </a:rPr>
              <a:pPr algn="r"/>
              <a:t>27</a:t>
            </a:fld>
            <a:endParaRPr lang="fr-FR" altLang="en-US" sz="1200" i="0">
              <a:latin typeface="Calibri" pitchFamily="34" charset="0"/>
            </a:endParaRPr>
          </a:p>
        </p:txBody>
      </p:sp>
      <p:sp>
        <p:nvSpPr>
          <p:cNvPr id="71683" name="Titre 1"/>
          <p:cNvSpPr>
            <a:spLocks noGrp="1"/>
          </p:cNvSpPr>
          <p:nvPr>
            <p:ph type="title" idx="4294967295"/>
          </p:nvPr>
        </p:nvSpPr>
        <p:spPr>
          <a:xfrm>
            <a:off x="-323850" y="333375"/>
            <a:ext cx="8229600" cy="944563"/>
          </a:xfrm>
        </p:spPr>
        <p:txBody>
          <a:bodyPr anchor="t"/>
          <a:lstStyle/>
          <a:p>
            <a:r>
              <a:rPr lang="fr-FR" dirty="0" smtClean="0"/>
              <a:t>En résumé !</a:t>
            </a:r>
          </a:p>
        </p:txBody>
      </p:sp>
      <p:sp>
        <p:nvSpPr>
          <p:cNvPr id="71684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134269"/>
            <a:ext cx="8535292" cy="5247406"/>
          </a:xfrm>
        </p:spPr>
        <p:txBody>
          <a:bodyPr/>
          <a:lstStyle/>
          <a:p>
            <a:pPr marL="357188">
              <a:spcBef>
                <a:spcPct val="35000"/>
              </a:spcBef>
              <a:spcAft>
                <a:spcPct val="35000"/>
              </a:spcAft>
              <a:buClr>
                <a:srgbClr val="35742A"/>
              </a:buClr>
            </a:pPr>
            <a:r>
              <a:rPr lang="fr-FR" sz="2600" dirty="0" smtClean="0"/>
              <a:t>Le </a:t>
            </a:r>
            <a:r>
              <a:rPr lang="fr-FR" sz="2800" dirty="0" smtClean="0">
                <a:solidFill>
                  <a:srgbClr val="008000"/>
                </a:solidFill>
              </a:rPr>
              <a:t>territoire stratège</a:t>
            </a:r>
            <a:r>
              <a:rPr lang="fr-FR" sz="2600" dirty="0" smtClean="0"/>
              <a:t> : identifier                                                      les leviers sur lesquels il est possible d’agir,                       prioriser les enjeux, se définir un projet, une stratégie…</a:t>
            </a:r>
          </a:p>
          <a:p>
            <a:pPr marL="357188">
              <a:spcBef>
                <a:spcPct val="35000"/>
              </a:spcBef>
              <a:spcAft>
                <a:spcPct val="35000"/>
              </a:spcAft>
              <a:buClr>
                <a:srgbClr val="35742A"/>
              </a:buClr>
            </a:pPr>
            <a:r>
              <a:rPr lang="fr-FR" sz="2600" dirty="0" smtClean="0"/>
              <a:t>Penser et agir </a:t>
            </a:r>
            <a:r>
              <a:rPr lang="fr-FR" sz="2800" dirty="0" smtClean="0">
                <a:solidFill>
                  <a:srgbClr val="008000"/>
                </a:solidFill>
              </a:rPr>
              <a:t>transversal</a:t>
            </a:r>
            <a:r>
              <a:rPr lang="fr-FR" sz="2600" dirty="0" smtClean="0"/>
              <a:t> : Activité – Réceptivité – Aménités. Intégrer </a:t>
            </a:r>
            <a:r>
              <a:rPr lang="fr-FR" sz="2600" dirty="0" smtClean="0">
                <a:solidFill>
                  <a:srgbClr val="008000"/>
                </a:solidFill>
              </a:rPr>
              <a:t>l’expertise d’usage </a:t>
            </a:r>
            <a:r>
              <a:rPr lang="fr-FR" sz="2600" dirty="0" smtClean="0"/>
              <a:t>- Savoir </a:t>
            </a:r>
            <a:r>
              <a:rPr lang="fr-FR" sz="2800" dirty="0" smtClean="0"/>
              <a:t>faire </a:t>
            </a:r>
            <a:r>
              <a:rPr lang="fr-FR" sz="2800" dirty="0" smtClean="0">
                <a:solidFill>
                  <a:srgbClr val="008000"/>
                </a:solidFill>
              </a:rPr>
              <a:t>réseau </a:t>
            </a:r>
            <a:r>
              <a:rPr lang="fr-FR" sz="2600" dirty="0" smtClean="0"/>
              <a:t>avec les acteurs et les partenaires</a:t>
            </a:r>
          </a:p>
          <a:p>
            <a:pPr marL="357188">
              <a:spcBef>
                <a:spcPct val="35000"/>
              </a:spcBef>
              <a:spcAft>
                <a:spcPct val="35000"/>
              </a:spcAft>
              <a:buClr>
                <a:srgbClr val="35742A"/>
              </a:buClr>
            </a:pPr>
            <a:r>
              <a:rPr lang="fr-FR" sz="2600" dirty="0" smtClean="0"/>
              <a:t>Penser et agir </a:t>
            </a:r>
            <a:r>
              <a:rPr lang="fr-FR" sz="2800" dirty="0" smtClean="0">
                <a:solidFill>
                  <a:srgbClr val="008000"/>
                </a:solidFill>
              </a:rPr>
              <a:t>inter territorialité</a:t>
            </a:r>
            <a:r>
              <a:rPr lang="fr-FR" sz="2600" dirty="0" smtClean="0"/>
              <a:t> : interrelations sur le territoire, avec les territoires voisins, les agglomérations voisines, entre les différentes échelles de territoires.</a:t>
            </a:r>
          </a:p>
          <a:p>
            <a:pPr marL="357188">
              <a:spcBef>
                <a:spcPct val="35000"/>
              </a:spcBef>
              <a:spcAft>
                <a:spcPct val="35000"/>
              </a:spcAft>
              <a:buClr>
                <a:srgbClr val="35742A"/>
              </a:buClr>
              <a:buFont typeface="Wingdings 3" pitchFamily="18" charset="2"/>
              <a:buChar char=""/>
            </a:pPr>
            <a:r>
              <a:rPr lang="fr-FR" sz="2600" dirty="0" smtClean="0"/>
              <a:t>Pour trouver sa place, travailler les </a:t>
            </a:r>
            <a:r>
              <a:rPr lang="fr-FR" sz="2800" dirty="0" smtClean="0">
                <a:solidFill>
                  <a:srgbClr val="008000"/>
                </a:solidFill>
              </a:rPr>
              <a:t>complémentarités</a:t>
            </a:r>
            <a:r>
              <a:rPr lang="fr-FR" sz="2600" dirty="0" smtClean="0"/>
              <a:t> et ses </a:t>
            </a:r>
            <a:r>
              <a:rPr lang="fr-FR" sz="2800" dirty="0" smtClean="0">
                <a:solidFill>
                  <a:srgbClr val="008000"/>
                </a:solidFill>
              </a:rPr>
              <a:t>spécificités</a:t>
            </a:r>
            <a:r>
              <a:rPr lang="fr-FR" sz="2600" dirty="0" smtClean="0"/>
              <a:t>.</a:t>
            </a:r>
          </a:p>
        </p:txBody>
      </p:sp>
      <p:sp>
        <p:nvSpPr>
          <p:cNvPr id="71685" name="Espace réservé du pied de page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fr-FR" altLang="en-US" sz="1200" i="0">
              <a:latin typeface="Calibri" pitchFamily="34" charset="0"/>
            </a:endParaRPr>
          </a:p>
        </p:txBody>
      </p:sp>
      <p:pic>
        <p:nvPicPr>
          <p:cNvPr id="71687" name="Picture 9" descr="MC900288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0350"/>
            <a:ext cx="26479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E0B3F5-4BFE-41B8-A91B-0706ACFFFA61}" type="slidenum">
              <a:rPr lang="fr-FR" altLang="en-US" sz="1200" i="0">
                <a:latin typeface="Calibri" pitchFamily="34" charset="0"/>
              </a:rPr>
              <a:pPr algn="r"/>
              <a:t>28</a:t>
            </a:fld>
            <a:endParaRPr lang="fr-FR" altLang="en-US" sz="1200" i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811213"/>
          </a:xfrm>
        </p:spPr>
        <p:txBody>
          <a:bodyPr anchor="t"/>
          <a:lstStyle/>
          <a:p>
            <a:pPr eaLnBrk="1" hangingPunct="1"/>
            <a:r>
              <a:rPr lang="fr-FR" sz="4600" smtClean="0">
                <a:solidFill>
                  <a:srgbClr val="35742A"/>
                </a:solidFill>
              </a:rPr>
              <a:t>Pour aller plus loin…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68313" y="1244907"/>
            <a:ext cx="824388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 smtClean="0">
                <a:latin typeface="Calibri" pitchFamily="34" charset="0"/>
              </a:rPr>
              <a:t>Le Réseau Rural Français </a:t>
            </a:r>
            <a:endParaRPr lang="fr-FR" sz="1400" b="1" i="0" dirty="0">
              <a:solidFill>
                <a:srgbClr val="008000"/>
              </a:solidFill>
              <a:latin typeface="Calibri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 smtClean="0">
                <a:latin typeface="Calibri" pitchFamily="34" charset="0"/>
              </a:rPr>
              <a:t>Le site national  "portail" de l’installation en milieu rural et son centre de ressources :</a:t>
            </a:r>
            <a:endParaRPr lang="fr-FR" i="0" dirty="0" smtClean="0">
              <a:latin typeface="Calibri" pitchFamily="34" charset="0"/>
              <a:cs typeface="Tahoma" pitchFamily="34" charset="0"/>
            </a:endParaRPr>
          </a:p>
          <a:p>
            <a:pPr marL="2805113" lvl="4" indent="-33972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endParaRPr lang="fr-FR" sz="1400" i="0" dirty="0">
              <a:latin typeface="Calibri" pitchFamily="34" charset="0"/>
              <a:cs typeface="Tahoma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endParaRPr lang="fr-FR" sz="1400" i="0" dirty="0">
              <a:latin typeface="Calibri" pitchFamily="34" charset="0"/>
              <a:cs typeface="Tahoma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endParaRPr lang="fr-FR" sz="1400" i="0" dirty="0" smtClean="0">
              <a:latin typeface="Calibri" pitchFamily="34" charset="0"/>
              <a:cs typeface="Tahoma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endParaRPr lang="fr-FR" sz="1400" i="0" dirty="0" smtClean="0">
              <a:latin typeface="Calibri" pitchFamily="34" charset="0"/>
              <a:cs typeface="Tahoma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 smtClean="0">
                <a:latin typeface="Calibri" pitchFamily="34" charset="0"/>
                <a:cs typeface="Tahoma" pitchFamily="34" charset="0"/>
              </a:rPr>
              <a:t>Réseau des territoires du Massif central engagés dans la construction d’offres d’accueil</a:t>
            </a: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 smtClean="0">
                <a:latin typeface="Calibri" pitchFamily="34" charset="0"/>
                <a:cs typeface="Tahoma" pitchFamily="34" charset="0"/>
              </a:rPr>
              <a:t>Démarche </a:t>
            </a:r>
            <a:r>
              <a:rPr lang="fr-FR" i="0" dirty="0">
                <a:latin typeface="Calibri" pitchFamily="34" charset="0"/>
                <a:cs typeface="Tahoma" pitchFamily="34" charset="0"/>
              </a:rPr>
              <a:t>CVC / Caisse des Dépôts et Consignations - Mairie Conseils « Accueil de nouvelles populations </a:t>
            </a:r>
            <a:r>
              <a:rPr lang="fr-FR" i="0" dirty="0" smtClean="0">
                <a:latin typeface="Calibri" pitchFamily="34" charset="0"/>
                <a:cs typeface="Tahoma" pitchFamily="34" charset="0"/>
              </a:rPr>
              <a:t>»</a:t>
            </a: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 smtClean="0">
                <a:latin typeface="Calibri" pitchFamily="34" charset="0"/>
                <a:cs typeface="Tahoma" pitchFamily="34" charset="0"/>
              </a:rPr>
              <a:t>Des expérimentations Pays de Coutances / Pays Haut-Viennois</a:t>
            </a:r>
            <a:endParaRPr lang="fr-FR" i="0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75781" name="Picture 5" descr="bande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476162"/>
            <a:ext cx="7686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2505-6826-4878-BDC1-F499A29BD0D1}" type="slidenum">
              <a:rPr lang="fr-FR"/>
              <a:pPr/>
              <a:t>29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75154" y="1178332"/>
            <a:ext cx="5461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bg1">
                    <a:lumMod val="50000"/>
                  </a:schemeClr>
                </a:solidFill>
              </a:rPr>
              <a:t>Présentation et illustration d’actions et d’outils</a:t>
            </a:r>
          </a:p>
        </p:txBody>
      </p:sp>
      <p:pic>
        <p:nvPicPr>
          <p:cNvPr id="9" name="Image 8" descr="logocollectifvilleca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24" y="1164161"/>
            <a:ext cx="804359" cy="45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ogo aveyron expan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685" y="1064497"/>
            <a:ext cx="953264" cy="63452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3571" t="9471" r="6508" b="6861"/>
          <a:stretch/>
        </p:blipFill>
        <p:spPr>
          <a:xfrm>
            <a:off x="99753" y="1113234"/>
            <a:ext cx="8880962" cy="4648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l="58888" t="33174" r="11511" b="47073"/>
          <a:stretch/>
        </p:blipFill>
        <p:spPr>
          <a:xfrm>
            <a:off x="609839" y="1320111"/>
            <a:ext cx="4060133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F7DAC1-6FB8-4EA1-AD43-B5FC9A4433AA}" type="slidenum">
              <a:rPr lang="fr-FR" altLang="en-US" sz="1200" i="0">
                <a:latin typeface="Calibri" pitchFamily="34" charset="0"/>
              </a:rPr>
              <a:pPr algn="r"/>
              <a:t>3</a:t>
            </a:fld>
            <a:endParaRPr lang="fr-FR" altLang="en-US" sz="1200" i="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6287"/>
          </a:xfrm>
        </p:spPr>
        <p:txBody>
          <a:bodyPr anchor="t"/>
          <a:lstStyle/>
          <a:p>
            <a:pPr eaLnBrk="1" hangingPunct="1"/>
            <a:r>
              <a:rPr lang="fr-FR" sz="4600" smtClean="0">
                <a:solidFill>
                  <a:srgbClr val="009900"/>
                </a:solidFill>
              </a:rPr>
              <a:t>Le Collectif Ville Campagne</a:t>
            </a:r>
            <a:endParaRPr lang="fr-FR" sz="2700" smtClean="0">
              <a:solidFill>
                <a:srgbClr val="5F5F5F"/>
              </a:solidFill>
            </a:endParaRPr>
          </a:p>
        </p:txBody>
      </p:sp>
      <p:sp>
        <p:nvSpPr>
          <p:cNvPr id="1843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1D33C7-8780-4023-A467-7F15F47DBD16}" type="slidenum">
              <a:rPr lang="fr-FR" altLang="en-US" sz="1200" i="0">
                <a:latin typeface="Calibri" pitchFamily="34" charset="0"/>
              </a:rPr>
              <a:pPr algn="r"/>
              <a:t>3</a:t>
            </a:fld>
            <a:endParaRPr lang="fr-FR" altLang="en-US" sz="1200" i="0">
              <a:latin typeface="Calibri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971550" y="2112963"/>
            <a:ext cx="784860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Appui aux </a:t>
            </a:r>
            <a:r>
              <a:rPr lang="fr-FR" sz="2800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personnes souhaitant s’inscrire dans un parcours de mobilité</a:t>
            </a:r>
            <a:r>
              <a:rPr lang="fr-FR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et mise en relation avec les territoires </a:t>
            </a:r>
            <a:r>
              <a:rPr lang="fr-FR" sz="20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primo-accueil, session d’information, Projets en </a:t>
            </a:r>
            <a:r>
              <a:rPr lang="fr-FR" sz="2000" i="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Campagne « on line », </a:t>
            </a:r>
            <a:r>
              <a:rPr lang="fr-FR" sz="20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site portail…</a:t>
            </a:r>
            <a:endParaRPr lang="fr-FR" sz="2000" i="0" dirty="0">
              <a:latin typeface="Calibri" pitchFamily="34" charset="0"/>
              <a:ea typeface="Arial Unicode MS" pitchFamily="34" charset="-128"/>
              <a:cs typeface="Tahoma" pitchFamily="34" charset="0"/>
            </a:endParaRPr>
          </a:p>
          <a:p>
            <a:pPr marL="2805113" lvl="4" indent="-339725"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endParaRPr lang="fr-FR" sz="1000" i="0" dirty="0">
              <a:latin typeface="Calibri" pitchFamily="34" charset="0"/>
              <a:ea typeface="Arial Unicode MS" pitchFamily="34" charset="-128"/>
              <a:cs typeface="Tahoma" pitchFamily="34" charset="0"/>
            </a:endParaRPr>
          </a:p>
          <a:p>
            <a:pPr marL="357188" indent="-357188"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Appui aux </a:t>
            </a:r>
            <a:r>
              <a:rPr lang="fr-FR" sz="2800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territoires</a:t>
            </a:r>
            <a:r>
              <a:rPr lang="fr-FR" i="0" dirty="0">
                <a:solidFill>
                  <a:schemeClr val="hlin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mise en réseau, valorisation d’expériences, accompagnement, Projets en Campagne, construction d’outils, site portail, Université d’été…</a:t>
            </a:r>
          </a:p>
          <a:p>
            <a:pPr marL="2805113" lvl="4" indent="-339725"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endParaRPr lang="fr-FR" sz="1000" i="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57188" indent="-357188"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65000"/>
              <a:buFont typeface="Wingdings" pitchFamily="2" charset="2"/>
              <a:buChar char="n"/>
            </a:pPr>
            <a:r>
              <a:rPr lang="fr-FR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Laboratoire d’innovation </a:t>
            </a:r>
            <a:r>
              <a:rPr lang="fr-FR" sz="20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études  et ingénierie, centre de ressources, animation de groupes de travail au niveau national (</a:t>
            </a:r>
            <a:r>
              <a:rPr lang="fr-FR" sz="2000" b="1" i="0" dirty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Réseau rural</a:t>
            </a:r>
            <a:r>
              <a:rPr lang="fr-FR" sz="2000" i="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).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 rot="-5400000">
            <a:off x="-1334294" y="3786982"/>
            <a:ext cx="388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volet</a:t>
            </a:r>
            <a:r>
              <a:rPr lang="fr-FR" sz="3200" b="1" i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800" i="0">
                <a:solidFill>
                  <a:srgbClr val="00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formation</a:t>
            </a:r>
            <a:r>
              <a:rPr lang="fr-FR" sz="3200" b="1" i="0">
                <a:solidFill>
                  <a:schemeClr val="accent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i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transversal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165850"/>
            <a:ext cx="935037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468313" y="1196975"/>
            <a:ext cx="803194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3300"/>
              </a:buClr>
              <a:buSzPct val="65000"/>
              <a:buFont typeface="Wingdings" pitchFamily="2" charset="2"/>
              <a:buNone/>
            </a:pPr>
            <a:r>
              <a:rPr lang="fr-FR" i="0" dirty="0">
                <a:latin typeface="Calibri" pitchFamily="34" charset="0"/>
              </a:rPr>
              <a:t>Lieu d’action et de réflexion sur les </a:t>
            </a:r>
            <a:r>
              <a:rPr lang="fr-FR" i="0" dirty="0" smtClean="0">
                <a:latin typeface="Calibri" pitchFamily="34" charset="0"/>
              </a:rPr>
              <a:t>relations</a:t>
            </a:r>
            <a:r>
              <a:rPr lang="fr-FR" sz="2800" i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fr-FR" sz="2800" i="0" dirty="0">
                <a:solidFill>
                  <a:srgbClr val="008000"/>
                </a:solidFill>
                <a:latin typeface="Calibri" pitchFamily="34" charset="0"/>
              </a:rPr>
              <a:t>ville-campagne</a:t>
            </a:r>
          </a:p>
          <a:p>
            <a:pPr eaLnBrk="0" hangingPunct="0">
              <a:lnSpc>
                <a:spcPct val="90000"/>
              </a:lnSpc>
              <a:buClr>
                <a:srgbClr val="FF3300"/>
              </a:buClr>
              <a:buSzPct val="65000"/>
              <a:buFont typeface="Wingdings" pitchFamily="2" charset="2"/>
              <a:buNone/>
            </a:pPr>
            <a:r>
              <a:rPr lang="fr-FR" sz="2800" i="0" dirty="0" smtClean="0">
                <a:solidFill>
                  <a:srgbClr val="008000"/>
                </a:solidFill>
                <a:latin typeface="Calibri" pitchFamily="34" charset="0"/>
              </a:rPr>
              <a:t>l’attractivité </a:t>
            </a:r>
            <a:r>
              <a:rPr lang="fr-FR" sz="2800" i="0" dirty="0">
                <a:solidFill>
                  <a:srgbClr val="008000"/>
                </a:solidFill>
                <a:latin typeface="Calibri" pitchFamily="34" charset="0"/>
              </a:rPr>
              <a:t>des </a:t>
            </a:r>
            <a:r>
              <a:rPr lang="fr-FR" sz="2800" i="0" dirty="0" smtClean="0">
                <a:solidFill>
                  <a:srgbClr val="008000"/>
                </a:solidFill>
                <a:latin typeface="Calibri" pitchFamily="34" charset="0"/>
              </a:rPr>
              <a:t>territoires et la transition écologique</a:t>
            </a:r>
            <a:endParaRPr lang="fr-FR" sz="2800" i="0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06084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smtClean="0"/>
              <a:t>Une </a:t>
            </a:r>
            <a:r>
              <a:rPr lang="fr-FR" sz="3600" dirty="0" smtClean="0">
                <a:solidFill>
                  <a:srgbClr val="008000"/>
                </a:solidFill>
              </a:rPr>
              <a:t>redistribution </a:t>
            </a:r>
            <a:r>
              <a:rPr lang="fr-FR" sz="3600" dirty="0" smtClean="0"/>
              <a:t>des populations sur le territoire national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smtClean="0"/>
              <a:t>Une </a:t>
            </a:r>
            <a:r>
              <a:rPr lang="fr-FR" sz="3600" dirty="0" smtClean="0">
                <a:solidFill>
                  <a:srgbClr val="008000"/>
                </a:solidFill>
              </a:rPr>
              <a:t>attractivité résidentielle </a:t>
            </a:r>
            <a:r>
              <a:rPr lang="fr-FR" sz="3600" dirty="0" smtClean="0"/>
              <a:t>des campagnes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6206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8000"/>
                </a:solidFill>
              </a:rPr>
              <a:t>Démographie : quoi de neuf  ?</a:t>
            </a:r>
            <a:endParaRPr lang="fr-FR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rte 3 : Variation annuelle de la densité de population entre 1999 et 2006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086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arte 2 : Variation annuelle de la densité de population entre 1982 et 1999     ">
            <a:hlinkClick r:id="rId3" tooltip="Agrandir le graphiqu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65175"/>
            <a:ext cx="3810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59338" y="860425"/>
            <a:ext cx="1798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400" b="1"/>
              <a:t>entre 1999 et 2006</a:t>
            </a:r>
            <a:r>
              <a:rPr lang="fr-FR" altLang="fr-FR" sz="1600" b="1"/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908050"/>
            <a:ext cx="338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400" b="1"/>
              <a:t>entre 1982 et 1999</a:t>
            </a:r>
            <a:endParaRPr lang="fr-FR" altLang="fr-FR" b="1"/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71438" y="5516563"/>
            <a:ext cx="89646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La régression de la « diagonale  du vide » depuis 1999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7487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/>
              <a:t>Variation annuelle de la densité de population</a:t>
            </a:r>
            <a:r>
              <a:rPr lang="fr-FR" altLang="fr-FR" sz="2400" b="1"/>
              <a:t> </a:t>
            </a:r>
            <a:r>
              <a:rPr lang="fr-FR" altLang="fr-FR">
                <a:latin typeface="Arial Narrow" panose="020B0606020202030204" pitchFamily="34" charset="0"/>
              </a:rPr>
              <a:t>(Insee, 2009)</a:t>
            </a:r>
          </a:p>
        </p:txBody>
      </p:sp>
    </p:spTree>
    <p:extLst>
      <p:ext uri="{BB962C8B-B14F-4D97-AF65-F5344CB8AC3E}">
        <p14:creationId xmlns:p14="http://schemas.microsoft.com/office/powerpoint/2010/main" val="197376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0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fr-FR" altLang="fr-FR" sz="2000" i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7950" y="750888"/>
            <a:ext cx="87122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3300"/>
              </a:buClr>
              <a:buSzPct val="65000"/>
              <a:buFont typeface="Wingdings" panose="05000000000000000000" pitchFamily="2" charset="2"/>
              <a:buNone/>
            </a:pPr>
            <a:r>
              <a:rPr lang="fr-FR" altLang="fr-FR" b="1" dirty="0">
                <a:solidFill>
                  <a:srgbClr val="008000"/>
                </a:solidFill>
              </a:rPr>
              <a:t>Les mobilités </a:t>
            </a:r>
            <a:r>
              <a:rPr lang="fr-FR" altLang="fr-FR" b="1" dirty="0" smtClean="0">
                <a:solidFill>
                  <a:srgbClr val="008000"/>
                </a:solidFill>
              </a:rPr>
              <a:t>résidentielles</a:t>
            </a:r>
            <a:endParaRPr lang="fr-FR" altLang="fr-FR" dirty="0">
              <a:solidFill>
                <a:srgbClr val="008000"/>
              </a:solidFill>
            </a:endParaRP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400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 smtClean="0">
                <a:solidFill>
                  <a:srgbClr val="008000"/>
                </a:solidFill>
              </a:rPr>
              <a:t>100 </a:t>
            </a:r>
            <a:r>
              <a:rPr lang="fr-FR" altLang="fr-FR" sz="2400" dirty="0">
                <a:solidFill>
                  <a:srgbClr val="008000"/>
                </a:solidFill>
              </a:rPr>
              <a:t>000 personnes </a:t>
            </a:r>
            <a:r>
              <a:rPr lang="fr-FR" altLang="fr-FR" sz="2400" dirty="0"/>
              <a:t>s’installent chaque année sur les territoires ruraux 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/>
              <a:t>Pour les communes </a:t>
            </a:r>
            <a:r>
              <a:rPr lang="fr-FR" altLang="fr-FR" sz="2400" dirty="0">
                <a:solidFill>
                  <a:srgbClr val="008000"/>
                </a:solidFill>
              </a:rPr>
              <a:t>de moins de 500 habitants </a:t>
            </a:r>
            <a:r>
              <a:rPr lang="fr-FR" altLang="fr-FR" sz="2400" dirty="0"/>
              <a:t>: de 0,3 % à 1 % depuis 99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>
                <a:solidFill>
                  <a:srgbClr val="008000"/>
                </a:solidFill>
              </a:rPr>
              <a:t>Trois cantons sur quatre </a:t>
            </a:r>
            <a:r>
              <a:rPr lang="fr-FR" altLang="fr-FR" sz="2400" dirty="0"/>
              <a:t>retrouvent une démographie positive. Pour la première fois depuis des décennies le nombre de naissance excède le nombre de décès (INSEE).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>
                <a:solidFill>
                  <a:srgbClr val="008000"/>
                </a:solidFill>
              </a:rPr>
              <a:t>Étalement urbain continu</a:t>
            </a:r>
            <a:r>
              <a:rPr lang="fr-FR" altLang="fr-FR" sz="2400" dirty="0"/>
              <a:t>, artificialisation des terres : + 20 % en 20 ans (+ 6 % démographie)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/>
              <a:t>Une campagne de plus en plus </a:t>
            </a:r>
            <a:r>
              <a:rPr lang="fr-FR" altLang="fr-FR" sz="2400" dirty="0">
                <a:solidFill>
                  <a:srgbClr val="008000"/>
                </a:solidFill>
              </a:rPr>
              <a:t>résidentielle</a:t>
            </a:r>
          </a:p>
        </p:txBody>
      </p:sp>
    </p:spTree>
    <p:extLst>
      <p:ext uri="{BB962C8B-B14F-4D97-AF65-F5344CB8AC3E}">
        <p14:creationId xmlns:p14="http://schemas.microsoft.com/office/powerpoint/2010/main" val="20811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250825" y="692150"/>
            <a:ext cx="8604250" cy="48244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4000" b="1" dirty="0" smtClean="0">
                <a:solidFill>
                  <a:srgbClr val="008000"/>
                </a:solidFill>
              </a:rPr>
              <a:t>Le profil des migrants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Plutôt une population active (</a:t>
            </a:r>
            <a:r>
              <a:rPr lang="fr-FR" altLang="fr-FR" sz="2400" dirty="0" smtClean="0">
                <a:solidFill>
                  <a:srgbClr val="008000"/>
                </a:solidFill>
              </a:rPr>
              <a:t>41 %</a:t>
            </a:r>
            <a:r>
              <a:rPr lang="fr-FR" altLang="fr-FR" sz="2400" dirty="0" smtClean="0"/>
              <a:t> actifs – </a:t>
            </a:r>
            <a:r>
              <a:rPr lang="fr-FR" altLang="fr-FR" sz="2400" dirty="0" smtClean="0">
                <a:solidFill>
                  <a:srgbClr val="008000"/>
                </a:solidFill>
              </a:rPr>
              <a:t>14 % </a:t>
            </a:r>
            <a:r>
              <a:rPr lang="fr-FR" altLang="fr-FR" sz="2400" dirty="0" smtClean="0"/>
              <a:t>retraités)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Âgés de </a:t>
            </a:r>
            <a:r>
              <a:rPr lang="fr-FR" altLang="fr-FR" sz="2400" dirty="0" smtClean="0">
                <a:solidFill>
                  <a:srgbClr val="008000"/>
                </a:solidFill>
              </a:rPr>
              <a:t>30 à 45 ans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En couple avec des </a:t>
            </a:r>
            <a:r>
              <a:rPr lang="fr-FR" altLang="fr-FR" sz="2400" dirty="0" smtClean="0">
                <a:solidFill>
                  <a:srgbClr val="008000"/>
                </a:solidFill>
              </a:rPr>
              <a:t>jeunes enfants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Ouvriers, employés, cadres et professions intermédiaires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Enjeux de </a:t>
            </a:r>
            <a:r>
              <a:rPr lang="fr-FR" altLang="fr-FR" sz="2400" dirty="0" smtClean="0">
                <a:solidFill>
                  <a:srgbClr val="008000"/>
                </a:solidFill>
              </a:rPr>
              <a:t>l’accès</a:t>
            </a:r>
            <a:r>
              <a:rPr lang="fr-FR" altLang="fr-FR" sz="2400" dirty="0" smtClean="0">
                <a:solidFill>
                  <a:srgbClr val="FF0000"/>
                </a:solidFill>
              </a:rPr>
              <a:t> </a:t>
            </a:r>
            <a:r>
              <a:rPr lang="fr-FR" altLang="fr-FR" sz="2400" dirty="0" smtClean="0"/>
              <a:t>au logement, à l’emploi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Facteurs d’attractivité : </a:t>
            </a:r>
            <a:r>
              <a:rPr lang="fr-FR" altLang="fr-FR" sz="2400" dirty="0" smtClean="0">
                <a:solidFill>
                  <a:srgbClr val="008000"/>
                </a:solidFill>
              </a:rPr>
              <a:t>cadre et qualité de vie, </a:t>
            </a:r>
            <a:r>
              <a:rPr lang="fr-FR" altLang="fr-FR" sz="2400" dirty="0" smtClean="0"/>
              <a:t>présence de services, proximité urbaine, </a:t>
            </a:r>
            <a:r>
              <a:rPr lang="fr-FR" altLang="fr-FR" sz="2400" dirty="0" smtClean="0">
                <a:solidFill>
                  <a:srgbClr val="008000"/>
                </a:solidFill>
              </a:rPr>
              <a:t>facteurs culturels et patrimoniaux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endParaRPr lang="fr-FR" altLang="fr-FR" sz="3600" dirty="0" smtClean="0"/>
          </a:p>
        </p:txBody>
      </p:sp>
      <p:sp>
        <p:nvSpPr>
          <p:cNvPr id="32771" name="Espace réservé du numéro de diapositive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9451CA6-36F3-4914-8D1A-2A79D1E471E8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JYP</a:t>
            </a: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903288" y="83661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 principales motivations relevées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132138" y="188913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000" b="1" i="1">
                <a:solidFill>
                  <a:srgbClr val="292929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 enjeux de l’accueil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0" y="1617663"/>
            <a:ext cx="91440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800" dirty="0">
                <a:solidFill>
                  <a:srgbClr val="008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Les principales motivations évoquées </a:t>
            </a:r>
            <a:r>
              <a:rPr lang="fr-FR" altLang="fr-FR" sz="1600" dirty="0">
                <a:solidFill>
                  <a:srgbClr val="008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(sondage PEC/IFOP 2009)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Recherche d’une meilleure </a:t>
            </a:r>
            <a:r>
              <a:rPr lang="fr-FR" altLang="fr-FR" sz="2400" dirty="0">
                <a:solidFill>
                  <a:srgbClr val="008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qualité de vie </a:t>
            </a: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(66%)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Recherche d’un meilleur </a:t>
            </a:r>
            <a:r>
              <a:rPr lang="fr-FR" altLang="fr-FR" sz="2400" dirty="0">
                <a:solidFill>
                  <a:srgbClr val="008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environnement</a:t>
            </a:r>
            <a:r>
              <a:rPr lang="fr-FR" altLang="fr-FR" sz="24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(60 %)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fr-FR" altLang="fr-FR" sz="2800" dirty="0">
                <a:solidFill>
                  <a:srgbClr val="008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Les principaux freins évoqués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Le manque de </a:t>
            </a:r>
            <a:r>
              <a:rPr lang="fr-FR" altLang="fr-FR" sz="2400" dirty="0">
                <a:solidFill>
                  <a:srgbClr val="008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commerces de proximité </a:t>
            </a: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(56 %)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Le manque d’installations et </a:t>
            </a:r>
            <a:r>
              <a:rPr lang="fr-FR" altLang="fr-FR" sz="2400" dirty="0">
                <a:solidFill>
                  <a:srgbClr val="008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d’activités culturelles </a:t>
            </a:r>
            <a:r>
              <a:rPr lang="fr-FR" altLang="fr-FR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(41%)</a:t>
            </a:r>
            <a:endParaRPr lang="fr-FR" altLang="fr-FR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Pour les seniors : déficit en matière d’offre de services de santé (53 %)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Pour les plus jeunes : manque de perspectives professionnelles (42 %)</a:t>
            </a:r>
          </a:p>
        </p:txBody>
      </p:sp>
    </p:spTree>
    <p:extLst>
      <p:ext uri="{BB962C8B-B14F-4D97-AF65-F5344CB8AC3E}">
        <p14:creationId xmlns:p14="http://schemas.microsoft.com/office/powerpoint/2010/main" val="2741970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89FD68-4FAB-431D-9B7E-DB055FBDD9F8}" type="slidenum">
              <a:rPr lang="fr-FR" altLang="en-US" sz="1200" i="0">
                <a:latin typeface="+mj-lt"/>
              </a:rPr>
              <a:pPr algn="r">
                <a:defRPr/>
              </a:pPr>
              <a:t>9</a:t>
            </a:fld>
            <a:endParaRPr lang="fr-FR" altLang="en-US" sz="1200" i="0">
              <a:latin typeface="+mj-lt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3661" y="1068527"/>
            <a:ext cx="82819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spcBef>
                <a:spcPct val="40000"/>
              </a:spcBef>
              <a:spcAft>
                <a:spcPct val="400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fr-FR" i="0" dirty="0">
                <a:latin typeface="Calibri" pitchFamily="34" charset="0"/>
              </a:rPr>
              <a:t>Des </a:t>
            </a:r>
            <a:r>
              <a:rPr lang="fr-FR" i="0" dirty="0">
                <a:solidFill>
                  <a:srgbClr val="008000"/>
                </a:solidFill>
                <a:latin typeface="Calibri" pitchFamily="34" charset="0"/>
              </a:rPr>
              <a:t>populations mobiles</a:t>
            </a:r>
            <a:r>
              <a:rPr lang="fr-FR" i="0" dirty="0">
                <a:latin typeface="Calibri" pitchFamily="34" charset="0"/>
              </a:rPr>
              <a:t> et </a:t>
            </a:r>
            <a:r>
              <a:rPr lang="fr-FR" i="0" dirty="0">
                <a:solidFill>
                  <a:srgbClr val="008000"/>
                </a:solidFill>
                <a:latin typeface="Calibri" pitchFamily="34" charset="0"/>
              </a:rPr>
              <a:t>hétérogènes</a:t>
            </a:r>
            <a:r>
              <a:rPr lang="fr-FR" i="0" dirty="0">
                <a:latin typeface="Calibri" pitchFamily="34" charset="0"/>
              </a:rPr>
              <a:t> </a:t>
            </a:r>
            <a:r>
              <a:rPr lang="fr-FR" sz="2000" i="0" dirty="0">
                <a:latin typeface="Calibri" pitchFamily="34" charset="0"/>
              </a:rPr>
              <a:t>(nouvelle attractivité et recomposition sociale des territoires ruraux, évolutions des modes de vie, explosion des temps, évolution des services…)</a:t>
            </a:r>
          </a:p>
          <a:p>
            <a:pPr marL="450850" indent="-450850">
              <a:spcBef>
                <a:spcPct val="40000"/>
              </a:spcBef>
              <a:spcAft>
                <a:spcPct val="400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fr-FR" i="0" dirty="0">
                <a:solidFill>
                  <a:srgbClr val="008000"/>
                </a:solidFill>
                <a:latin typeface="Calibri" pitchFamily="34" charset="0"/>
              </a:rPr>
              <a:t>Reconversions économiques territoriales, nouvelles fonctions</a:t>
            </a:r>
            <a:r>
              <a:rPr lang="fr-FR" i="0" dirty="0">
                <a:latin typeface="Calibri" pitchFamily="34" charset="0"/>
              </a:rPr>
              <a:t> des territoires </a:t>
            </a:r>
            <a:r>
              <a:rPr lang="fr-FR" sz="2000" i="0" dirty="0">
                <a:latin typeface="Calibri" pitchFamily="34" charset="0"/>
              </a:rPr>
              <a:t>(résidentielle, récréative, </a:t>
            </a:r>
            <a:r>
              <a:rPr lang="fr-FR" sz="2000" i="0" dirty="0" smtClean="0">
                <a:latin typeface="Calibri" pitchFamily="34" charset="0"/>
              </a:rPr>
              <a:t>touristique, écologique)</a:t>
            </a:r>
            <a:r>
              <a:rPr lang="fr-FR" i="0" dirty="0" smtClean="0">
                <a:latin typeface="Calibri" pitchFamily="34" charset="0"/>
              </a:rPr>
              <a:t>, </a:t>
            </a:r>
            <a:r>
              <a:rPr lang="fr-FR" i="0" dirty="0">
                <a:solidFill>
                  <a:srgbClr val="009900"/>
                </a:solidFill>
                <a:latin typeface="Calibri" pitchFamily="34" charset="0"/>
              </a:rPr>
              <a:t>nouvelles relations</a:t>
            </a:r>
            <a:r>
              <a:rPr lang="fr-FR" i="0" dirty="0">
                <a:latin typeface="Calibri" pitchFamily="34" charset="0"/>
              </a:rPr>
              <a:t> </a:t>
            </a:r>
            <a:r>
              <a:rPr lang="fr-FR" i="0" dirty="0" smtClean="0">
                <a:latin typeface="Calibri" pitchFamily="34" charset="0"/>
              </a:rPr>
              <a:t>ville/campagne – Emergence des « métropoles »</a:t>
            </a:r>
            <a:endParaRPr lang="fr-FR" i="0" dirty="0">
              <a:latin typeface="Calibri" pitchFamily="34" charset="0"/>
            </a:endParaRPr>
          </a:p>
          <a:p>
            <a:pPr marL="450850" indent="-450850">
              <a:spcBef>
                <a:spcPct val="40000"/>
              </a:spcBef>
              <a:spcAft>
                <a:spcPct val="400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fr-FR" i="0" dirty="0">
                <a:solidFill>
                  <a:srgbClr val="008000"/>
                </a:solidFill>
                <a:latin typeface="Calibri" pitchFamily="34" charset="0"/>
              </a:rPr>
              <a:t>Tertiarisation</a:t>
            </a:r>
            <a:r>
              <a:rPr lang="fr-FR" i="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FR" i="0" dirty="0">
                <a:latin typeface="Calibri" pitchFamily="34" charset="0"/>
              </a:rPr>
              <a:t>de l’économie, monter en puissance du moteur de l’économie </a:t>
            </a:r>
            <a:r>
              <a:rPr lang="fr-FR" i="0" dirty="0" smtClean="0">
                <a:latin typeface="Calibri" pitchFamily="34" charset="0"/>
              </a:rPr>
              <a:t>de proximité </a:t>
            </a:r>
            <a:r>
              <a:rPr lang="fr-FR" i="0" dirty="0">
                <a:latin typeface="Calibri" pitchFamily="34" charset="0"/>
              </a:rPr>
              <a:t>et émergences de </a:t>
            </a:r>
            <a:r>
              <a:rPr lang="fr-FR" i="0" dirty="0">
                <a:solidFill>
                  <a:srgbClr val="009900"/>
                </a:solidFill>
                <a:latin typeface="Calibri" pitchFamily="34" charset="0"/>
              </a:rPr>
              <a:t>nouvelles activités </a:t>
            </a:r>
            <a:r>
              <a:rPr lang="fr-FR" sz="2000" i="0" dirty="0">
                <a:latin typeface="Calibri" pitchFamily="34" charset="0"/>
              </a:rPr>
              <a:t>(la révolution du </a:t>
            </a:r>
            <a:r>
              <a:rPr lang="fr-FR" sz="2000" i="0" dirty="0" smtClean="0">
                <a:latin typeface="Calibri" pitchFamily="34" charset="0"/>
              </a:rPr>
              <a:t>numérique, la transition écologique)</a:t>
            </a:r>
            <a:endParaRPr lang="fr-FR" sz="2000" i="0" dirty="0">
              <a:latin typeface="Calibri" pitchFamily="34" charset="0"/>
            </a:endParaRPr>
          </a:p>
          <a:p>
            <a:pPr marL="450850" indent="-450850">
              <a:spcBef>
                <a:spcPct val="40000"/>
              </a:spcBef>
              <a:spcAft>
                <a:spcPct val="400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fr-FR" i="0" dirty="0">
                <a:solidFill>
                  <a:srgbClr val="008000"/>
                </a:solidFill>
                <a:latin typeface="Calibri" pitchFamily="34" charset="0"/>
              </a:rPr>
              <a:t>Enjeux</a:t>
            </a:r>
            <a:r>
              <a:rPr lang="fr-FR" i="0" dirty="0">
                <a:latin typeface="Calibri" pitchFamily="34" charset="0"/>
              </a:rPr>
              <a:t> </a:t>
            </a:r>
            <a:r>
              <a:rPr lang="fr-FR" i="0" dirty="0">
                <a:solidFill>
                  <a:srgbClr val="008000"/>
                </a:solidFill>
                <a:latin typeface="Calibri" pitchFamily="34" charset="0"/>
              </a:rPr>
              <a:t>mondiaux</a:t>
            </a:r>
            <a:r>
              <a:rPr lang="fr-FR" i="0" dirty="0">
                <a:latin typeface="Calibri" pitchFamily="34" charset="0"/>
              </a:rPr>
              <a:t> </a:t>
            </a:r>
            <a:r>
              <a:rPr lang="fr-FR" sz="2000" i="0" dirty="0">
                <a:latin typeface="Calibri" pitchFamily="34" charset="0"/>
              </a:rPr>
              <a:t>(climat, enjeu alimentaire, crises économique et financière, démocratie…),</a:t>
            </a:r>
            <a:r>
              <a:rPr lang="fr-FR" i="0" dirty="0">
                <a:latin typeface="Calibri" pitchFamily="34" charset="0"/>
              </a:rPr>
              <a:t> </a:t>
            </a:r>
            <a:r>
              <a:rPr lang="fr-FR" i="0" dirty="0">
                <a:solidFill>
                  <a:srgbClr val="009900"/>
                </a:solidFill>
                <a:latin typeface="Calibri" pitchFamily="34" charset="0"/>
              </a:rPr>
              <a:t>contexte de réforme</a:t>
            </a:r>
            <a:r>
              <a:rPr lang="fr-FR" i="0" dirty="0">
                <a:latin typeface="Calibri" pitchFamily="34" charset="0"/>
              </a:rPr>
              <a:t> et des territoires dans l’obligation d’être</a:t>
            </a:r>
            <a:r>
              <a:rPr lang="fr-FR" i="0" dirty="0">
                <a:solidFill>
                  <a:srgbClr val="009900"/>
                </a:solidFill>
                <a:latin typeface="Calibri" pitchFamily="34" charset="0"/>
              </a:rPr>
              <a:t> stratèges</a:t>
            </a:r>
          </a:p>
        </p:txBody>
      </p:sp>
      <p:pic>
        <p:nvPicPr>
          <p:cNvPr id="19459" name="Picture 12" descr="logo-villec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8913"/>
            <a:ext cx="93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89232" y="225489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008000"/>
                </a:solidFill>
                <a:latin typeface="Calibri" pitchFamily="34" charset="0"/>
              </a:rPr>
              <a:t>es </a:t>
            </a:r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mutations profondes et rapides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1540</Words>
  <Application>Microsoft Office PowerPoint</Application>
  <PresentationFormat>Affichage à l'écran (4:3)</PresentationFormat>
  <Paragraphs>272</Paragraphs>
  <Slides>29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Arial Unicode MS</vt:lpstr>
      <vt:lpstr>Arial</vt:lpstr>
      <vt:lpstr>Arial Narrow</vt:lpstr>
      <vt:lpstr>Calibri</vt:lpstr>
      <vt:lpstr>Tahoma</vt:lpstr>
      <vt:lpstr>Times New Roman</vt:lpstr>
      <vt:lpstr>Trebuchet MS</vt:lpstr>
      <vt:lpstr>Wingdings</vt:lpstr>
      <vt:lpstr>Wingdings 2</vt:lpstr>
      <vt:lpstr>Wingdings 3</vt:lpstr>
      <vt:lpstr>Thème Office</vt:lpstr>
      <vt:lpstr>Présentation PowerPoint</vt:lpstr>
      <vt:lpstr>Présentation PowerPoint</vt:lpstr>
      <vt:lpstr>Le Collectif Ville Campagne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structure des moteurs du développement différenciée suivant les EPCI </vt:lpstr>
      <vt:lpstr>Un fonctionnement socio-économique globalement caractérisé par un déficit en consommation </vt:lpstr>
      <vt:lpstr>  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Il s’agit donc de… construire l’OFFRE du territoire</vt:lpstr>
      <vt:lpstr>Présentation PowerPoint</vt:lpstr>
      <vt:lpstr>Présentation PowerPoint</vt:lpstr>
      <vt:lpstr>Quelques exemples…</vt:lpstr>
      <vt:lpstr>En résumé !</vt:lpstr>
      <vt:lpstr>Pour aller plus loin…</vt:lpstr>
      <vt:lpstr>Présentation PowerPoint</vt:lpstr>
    </vt:vector>
  </TitlesOfParts>
  <Company>XPSP2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Expérimentation Pays de Coutances Facteurs d’attractivité et moteurs du développement économique</dc:title>
  <dc:creator>Admin</dc:creator>
  <cp:lastModifiedBy>pays hautlimousin</cp:lastModifiedBy>
  <cp:revision>113</cp:revision>
  <cp:lastPrinted>2015-04-21T12:22:28Z</cp:lastPrinted>
  <dcterms:created xsi:type="dcterms:W3CDTF">2012-06-25T15:46:20Z</dcterms:created>
  <dcterms:modified xsi:type="dcterms:W3CDTF">2016-01-15T08:24:10Z</dcterms:modified>
</cp:coreProperties>
</file>