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61" r:id="rId3"/>
    <p:sldId id="258" r:id="rId4"/>
    <p:sldId id="259" r:id="rId5"/>
    <p:sldId id="260" r:id="rId6"/>
    <p:sldId id="262" r:id="rId7"/>
    <p:sldId id="263" r:id="rId8"/>
    <p:sldId id="264" r:id="rId9"/>
  </p:sldIdLst>
  <p:sldSz cx="12192000" cy="6858000"/>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ys hautlimousin" initials="ph" lastIdx="7" clrIdx="0">
    <p:extLst>
      <p:ext uri="{19B8F6BF-5375-455C-9EA6-DF929625EA0E}">
        <p15:presenceInfo xmlns:p15="http://schemas.microsoft.com/office/powerpoint/2012/main" userId="efc6815158be811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7" d="100"/>
          <a:sy n="67" d="100"/>
        </p:scale>
        <p:origin x="78" y="1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5-11-10T17:30:36.745" idx="1">
    <p:pos x="10" y="10"/>
    <p:text/>
    <p:extLst>
      <p:ext uri="{C676402C-5697-4E1C-873F-D02D1690AC5C}">
        <p15:threadingInfo xmlns:p15="http://schemas.microsoft.com/office/powerpoint/2012/main" timeZoneBias="-6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5-11-12T09:52:37.233" idx="4">
    <p:pos x="10" y="10"/>
    <p:text>1. Tiers lieu - etude économie circulaire - Réunion d'info</p:text>
    <p:extLst>
      <p:ext uri="{C676402C-5697-4E1C-873F-D02D1690AC5C}">
        <p15:threadingInfo xmlns:p15="http://schemas.microsoft.com/office/powerpoint/2012/main" timeZoneBias="-60"/>
      </p:ext>
    </p:extLst>
  </p:cm>
  <p:cm authorId="1" dt="2015-11-12T09:57:46.603" idx="5">
    <p:pos x="10" y="146"/>
    <p:text>2. Accompagner collectivités - qualifier reprises - nouvelles formes d'organisation - Projets coopé agricole - Ferme Essart Lussac</p:text>
    <p:extLst>
      <p:ext uri="{C676402C-5697-4E1C-873F-D02D1690AC5C}">
        <p15:threadingInfo xmlns:p15="http://schemas.microsoft.com/office/powerpoint/2012/main" timeZoneBias="-60">
          <p15:parentCm authorId="1" idx="4"/>
        </p15:threadingInfo>
      </p:ext>
    </p:extLst>
  </p:cm>
  <p:cm authorId="1" dt="2015-11-12T09:58:43.716" idx="6">
    <p:pos x="10" y="282"/>
    <p:text>3. Etude santé - actions culturelles - Diag Touristiques</p:text>
    <p:extLst>
      <p:ext uri="{C676402C-5697-4E1C-873F-D02D1690AC5C}">
        <p15:threadingInfo xmlns:p15="http://schemas.microsoft.com/office/powerpoint/2012/main" timeZoneBias="-60">
          <p15:parentCm authorId="1" idx="4"/>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5-11-12T09:59:02.871" idx="7">
    <p:pos x="10" y="10"/>
    <p:text/>
    <p:extLst>
      <p:ext uri="{C676402C-5697-4E1C-873F-D02D1690AC5C}">
        <p15:threadingInfo xmlns:p15="http://schemas.microsoft.com/office/powerpoint/2012/main" timeZoneBias="-6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D109764C-3A41-48ED-A05F-C28A707ABDE3}" type="datetimeFigureOut">
              <a:rPr lang="fr-FR" smtClean="0"/>
              <a:t>12/11/2015</a:t>
            </a:fld>
            <a:endParaRPr lang="fr-FR"/>
          </a:p>
        </p:txBody>
      </p:sp>
      <p:sp>
        <p:nvSpPr>
          <p:cNvPr id="4" name="Espace réservé de l'image des diapositives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BFD54027-F887-4459-9F66-891A608A57E3}" type="slidenum">
              <a:rPr lang="fr-FR" smtClean="0"/>
              <a:t>‹N°›</a:t>
            </a:fld>
            <a:endParaRPr lang="fr-FR"/>
          </a:p>
        </p:txBody>
      </p:sp>
    </p:spTree>
    <p:extLst>
      <p:ext uri="{BB962C8B-B14F-4D97-AF65-F5344CB8AC3E}">
        <p14:creationId xmlns:p14="http://schemas.microsoft.com/office/powerpoint/2010/main" val="2415891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ltLang="fr-FR" smtClean="0"/>
          </a:p>
        </p:txBody>
      </p:sp>
      <p:sp>
        <p:nvSpPr>
          <p:cNvPr id="4100"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F1B8E60-9E79-400B-9C4A-32F45A44FFAF}" type="slidenum">
              <a:rPr lang="fr-FR" altLang="fr-FR" smtClean="0"/>
              <a:pPr/>
              <a:t>1</a:t>
            </a:fld>
            <a:endParaRPr lang="fr-FR" altLang="fr-FR" smtClean="0"/>
          </a:p>
        </p:txBody>
      </p:sp>
    </p:spTree>
    <p:extLst>
      <p:ext uri="{BB962C8B-B14F-4D97-AF65-F5344CB8AC3E}">
        <p14:creationId xmlns:p14="http://schemas.microsoft.com/office/powerpoint/2010/main" val="16521535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F096B799-9119-4F40-A786-3849DBD47F02}" type="datetimeFigureOut">
              <a:rPr lang="fr-FR" smtClean="0"/>
              <a:t>12/11/2015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7414DED-5FBB-4275-92A2-4B05DE702FDA}" type="slidenum">
              <a:rPr lang="fr-FR" smtClean="0"/>
              <a:t>‹N°›</a:t>
            </a:fld>
            <a:endParaRPr lang="fr-FR"/>
          </a:p>
        </p:txBody>
      </p:sp>
    </p:spTree>
    <p:extLst>
      <p:ext uri="{BB962C8B-B14F-4D97-AF65-F5344CB8AC3E}">
        <p14:creationId xmlns:p14="http://schemas.microsoft.com/office/powerpoint/2010/main" val="41150169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096B799-9119-4F40-A786-3849DBD47F02}" type="datetimeFigureOut">
              <a:rPr lang="fr-FR" smtClean="0"/>
              <a:t>12/11/2015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7414DED-5FBB-4275-92A2-4B05DE702FDA}" type="slidenum">
              <a:rPr lang="fr-FR" smtClean="0"/>
              <a:t>‹N°›</a:t>
            </a:fld>
            <a:endParaRPr lang="fr-FR"/>
          </a:p>
        </p:txBody>
      </p:sp>
    </p:spTree>
    <p:extLst>
      <p:ext uri="{BB962C8B-B14F-4D97-AF65-F5344CB8AC3E}">
        <p14:creationId xmlns:p14="http://schemas.microsoft.com/office/powerpoint/2010/main" val="11238853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096B799-9119-4F40-A786-3849DBD47F02}" type="datetimeFigureOut">
              <a:rPr lang="fr-FR" smtClean="0"/>
              <a:t>12/11/2015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7414DED-5FBB-4275-92A2-4B05DE702FDA}" type="slidenum">
              <a:rPr lang="fr-FR" smtClean="0"/>
              <a:t>‹N°›</a:t>
            </a:fld>
            <a:endParaRPr lang="fr-FR"/>
          </a:p>
        </p:txBody>
      </p:sp>
    </p:spTree>
    <p:extLst>
      <p:ext uri="{BB962C8B-B14F-4D97-AF65-F5344CB8AC3E}">
        <p14:creationId xmlns:p14="http://schemas.microsoft.com/office/powerpoint/2010/main" val="3443419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096B799-9119-4F40-A786-3849DBD47F02}" type="datetimeFigureOut">
              <a:rPr lang="fr-FR" smtClean="0"/>
              <a:t>12/11/2015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7414DED-5FBB-4275-92A2-4B05DE702FDA}" type="slidenum">
              <a:rPr lang="fr-FR" smtClean="0"/>
              <a:t>‹N°›</a:t>
            </a:fld>
            <a:endParaRPr lang="fr-FR"/>
          </a:p>
        </p:txBody>
      </p:sp>
    </p:spTree>
    <p:extLst>
      <p:ext uri="{BB962C8B-B14F-4D97-AF65-F5344CB8AC3E}">
        <p14:creationId xmlns:p14="http://schemas.microsoft.com/office/powerpoint/2010/main" val="3403002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F096B799-9119-4F40-A786-3849DBD47F02}" type="datetimeFigureOut">
              <a:rPr lang="fr-FR" smtClean="0"/>
              <a:t>12/11/2015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7414DED-5FBB-4275-92A2-4B05DE702FDA}" type="slidenum">
              <a:rPr lang="fr-FR" smtClean="0"/>
              <a:t>‹N°›</a:t>
            </a:fld>
            <a:endParaRPr lang="fr-FR"/>
          </a:p>
        </p:txBody>
      </p:sp>
    </p:spTree>
    <p:extLst>
      <p:ext uri="{BB962C8B-B14F-4D97-AF65-F5344CB8AC3E}">
        <p14:creationId xmlns:p14="http://schemas.microsoft.com/office/powerpoint/2010/main" val="4035600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F096B799-9119-4F40-A786-3849DBD47F02}" type="datetimeFigureOut">
              <a:rPr lang="fr-FR" smtClean="0"/>
              <a:t>12/11/2015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7414DED-5FBB-4275-92A2-4B05DE702FDA}" type="slidenum">
              <a:rPr lang="fr-FR" smtClean="0"/>
              <a:t>‹N°›</a:t>
            </a:fld>
            <a:endParaRPr lang="fr-FR"/>
          </a:p>
        </p:txBody>
      </p:sp>
    </p:spTree>
    <p:extLst>
      <p:ext uri="{BB962C8B-B14F-4D97-AF65-F5344CB8AC3E}">
        <p14:creationId xmlns:p14="http://schemas.microsoft.com/office/powerpoint/2010/main" val="1061350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F096B799-9119-4F40-A786-3849DBD47F02}" type="datetimeFigureOut">
              <a:rPr lang="fr-FR" smtClean="0"/>
              <a:t>12/11/2015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7414DED-5FBB-4275-92A2-4B05DE702FDA}" type="slidenum">
              <a:rPr lang="fr-FR" smtClean="0"/>
              <a:t>‹N°›</a:t>
            </a:fld>
            <a:endParaRPr lang="fr-FR"/>
          </a:p>
        </p:txBody>
      </p:sp>
    </p:spTree>
    <p:extLst>
      <p:ext uri="{BB962C8B-B14F-4D97-AF65-F5344CB8AC3E}">
        <p14:creationId xmlns:p14="http://schemas.microsoft.com/office/powerpoint/2010/main" val="1848289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F096B799-9119-4F40-A786-3849DBD47F02}" type="datetimeFigureOut">
              <a:rPr lang="fr-FR" smtClean="0"/>
              <a:t>12/11/2015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7414DED-5FBB-4275-92A2-4B05DE702FDA}" type="slidenum">
              <a:rPr lang="fr-FR" smtClean="0"/>
              <a:t>‹N°›</a:t>
            </a:fld>
            <a:endParaRPr lang="fr-FR"/>
          </a:p>
        </p:txBody>
      </p:sp>
    </p:spTree>
    <p:extLst>
      <p:ext uri="{BB962C8B-B14F-4D97-AF65-F5344CB8AC3E}">
        <p14:creationId xmlns:p14="http://schemas.microsoft.com/office/powerpoint/2010/main" val="714609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096B799-9119-4F40-A786-3849DBD47F02}" type="datetimeFigureOut">
              <a:rPr lang="fr-FR" smtClean="0"/>
              <a:t>12/11/2015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7414DED-5FBB-4275-92A2-4B05DE702FDA}" type="slidenum">
              <a:rPr lang="fr-FR" smtClean="0"/>
              <a:t>‹N°›</a:t>
            </a:fld>
            <a:endParaRPr lang="fr-FR"/>
          </a:p>
        </p:txBody>
      </p:sp>
    </p:spTree>
    <p:extLst>
      <p:ext uri="{BB962C8B-B14F-4D97-AF65-F5344CB8AC3E}">
        <p14:creationId xmlns:p14="http://schemas.microsoft.com/office/powerpoint/2010/main" val="3759625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F096B799-9119-4F40-A786-3849DBD47F02}" type="datetimeFigureOut">
              <a:rPr lang="fr-FR" smtClean="0"/>
              <a:t>12/11/2015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7414DED-5FBB-4275-92A2-4B05DE702FDA}" type="slidenum">
              <a:rPr lang="fr-FR" smtClean="0"/>
              <a:t>‹N°›</a:t>
            </a:fld>
            <a:endParaRPr lang="fr-FR"/>
          </a:p>
        </p:txBody>
      </p:sp>
    </p:spTree>
    <p:extLst>
      <p:ext uri="{BB962C8B-B14F-4D97-AF65-F5344CB8AC3E}">
        <p14:creationId xmlns:p14="http://schemas.microsoft.com/office/powerpoint/2010/main" val="3860028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F096B799-9119-4F40-A786-3849DBD47F02}" type="datetimeFigureOut">
              <a:rPr lang="fr-FR" smtClean="0"/>
              <a:t>12/11/2015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7414DED-5FBB-4275-92A2-4B05DE702FDA}" type="slidenum">
              <a:rPr lang="fr-FR" smtClean="0"/>
              <a:t>‹N°›</a:t>
            </a:fld>
            <a:endParaRPr lang="fr-FR"/>
          </a:p>
        </p:txBody>
      </p:sp>
    </p:spTree>
    <p:extLst>
      <p:ext uri="{BB962C8B-B14F-4D97-AF65-F5344CB8AC3E}">
        <p14:creationId xmlns:p14="http://schemas.microsoft.com/office/powerpoint/2010/main" val="23338599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96B799-9119-4F40-A786-3849DBD47F02}" type="datetimeFigureOut">
              <a:rPr lang="fr-FR" smtClean="0"/>
              <a:t>12/11/2015</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414DED-5FBB-4275-92A2-4B05DE702FDA}" type="slidenum">
              <a:rPr lang="fr-FR" smtClean="0"/>
              <a:t>‹N°›</a:t>
            </a:fld>
            <a:endParaRPr lang="fr-FR"/>
          </a:p>
        </p:txBody>
      </p:sp>
    </p:spTree>
    <p:extLst>
      <p:ext uri="{BB962C8B-B14F-4D97-AF65-F5344CB8AC3E}">
        <p14:creationId xmlns:p14="http://schemas.microsoft.com/office/powerpoint/2010/main" val="24622816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jpeg"/><Relationship Id="rId4" Type="http://schemas.openxmlformats.org/officeDocument/2006/relationships/hyperlink" Target="javascript:;" TargetMode="Externa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5"/>
          <p:cNvSpPr>
            <a:spLocks noChangeArrowheads="1"/>
          </p:cNvSpPr>
          <p:nvPr/>
        </p:nvSpPr>
        <p:spPr bwMode="auto">
          <a:xfrm>
            <a:off x="3216275" y="2636839"/>
            <a:ext cx="6400800" cy="3240087"/>
          </a:xfrm>
          <a:prstGeom prst="rect">
            <a:avLst/>
          </a:prstGeom>
          <a:noFill/>
          <a:ln w="0">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buFontTx/>
              <a:buNone/>
            </a:pPr>
            <a:endParaRPr lang="fr-FR" altLang="fr-FR" sz="1800"/>
          </a:p>
        </p:txBody>
      </p:sp>
      <p:pic>
        <p:nvPicPr>
          <p:cNvPr id="3075" name="Picture 13" descr="C:\Users\Leader\Documents\logo et word\en têt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175"/>
            <a:ext cx="12192000"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cc-m-imagesubtitle-image-7853412884" descr="http://u.jimdo.com/www400/o/s9dce8f6099347d07/img/i237eae4f8e0a5d8b/1371825741/std/image.jp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80316" y="1841679"/>
            <a:ext cx="8319752" cy="47805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6188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66482" y="4106904"/>
            <a:ext cx="10536948" cy="2089632"/>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 name="Picture 13" descr="C:\Users\Leader\Documents\logo et word\en têt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175"/>
            <a:ext cx="12192000"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ZoneTexte 2"/>
          <p:cNvSpPr txBox="1"/>
          <p:nvPr/>
        </p:nvSpPr>
        <p:spPr>
          <a:xfrm>
            <a:off x="888569" y="1458702"/>
            <a:ext cx="10414861" cy="523220"/>
          </a:xfrm>
          <a:prstGeom prst="rect">
            <a:avLst/>
          </a:prstGeom>
          <a:noFill/>
        </p:spPr>
        <p:txBody>
          <a:bodyPr wrap="square" rtlCol="0">
            <a:spAutoFit/>
          </a:bodyPr>
          <a:lstStyle/>
          <a:p>
            <a:pPr algn="ctr"/>
            <a:r>
              <a:rPr lang="fr-FR" sz="2800" b="1" dirty="0" smtClean="0">
                <a:latin typeface="Tahoma" panose="020B0604030504040204" pitchFamily="34" charset="0"/>
                <a:ea typeface="Tahoma" panose="020B0604030504040204" pitchFamily="34" charset="0"/>
                <a:cs typeface="Tahoma" panose="020B0604030504040204" pitchFamily="34" charset="0"/>
              </a:rPr>
              <a:t>Origines des politiques d’accueil </a:t>
            </a:r>
            <a:r>
              <a:rPr lang="fr-FR" sz="2000" b="1" dirty="0" smtClean="0">
                <a:latin typeface="Tahoma" panose="020B0604030504040204" pitchFamily="34" charset="0"/>
                <a:ea typeface="Tahoma" panose="020B0604030504040204" pitchFamily="34" charset="0"/>
                <a:cs typeface="Tahoma" panose="020B0604030504040204" pitchFamily="34" charset="0"/>
              </a:rPr>
              <a:t>(au plan national)</a:t>
            </a:r>
            <a:endParaRPr lang="fr-FR" sz="2000" b="1" dirty="0">
              <a:latin typeface="Tahoma" panose="020B0604030504040204" pitchFamily="34" charset="0"/>
              <a:ea typeface="Tahoma" panose="020B0604030504040204" pitchFamily="34" charset="0"/>
              <a:cs typeface="Tahoma" panose="020B0604030504040204" pitchFamily="34" charset="0"/>
            </a:endParaRPr>
          </a:p>
        </p:txBody>
      </p:sp>
      <p:sp>
        <p:nvSpPr>
          <p:cNvPr id="4" name="ZoneTexte 3"/>
          <p:cNvSpPr txBox="1"/>
          <p:nvPr/>
        </p:nvSpPr>
        <p:spPr>
          <a:xfrm>
            <a:off x="888569" y="2103107"/>
            <a:ext cx="10210327" cy="4093428"/>
          </a:xfrm>
          <a:prstGeom prst="rect">
            <a:avLst/>
          </a:prstGeom>
          <a:noFill/>
        </p:spPr>
        <p:txBody>
          <a:bodyPr wrap="square" rtlCol="0">
            <a:spAutoFit/>
          </a:bodyPr>
          <a:lstStyle/>
          <a:p>
            <a:pPr marL="285750" indent="-285750" algn="just">
              <a:buFont typeface="Courier New" panose="02070309020205020404" pitchFamily="49" charset="0"/>
              <a:buChar char="o"/>
            </a:pPr>
            <a:r>
              <a:rPr lang="fr-FR" b="1" dirty="0" smtClean="0"/>
              <a:t>L’enjeu </a:t>
            </a:r>
            <a:r>
              <a:rPr lang="fr-FR" b="1" dirty="0" smtClean="0"/>
              <a:t>démographique et humain </a:t>
            </a:r>
            <a:r>
              <a:rPr lang="fr-FR" dirty="0" smtClean="0"/>
              <a:t>: le déclin démographique a été un des éléments majeurs de la fragilisation des territoires ruraux qui ont du et doivent encore faire face à une perte d’habitants et à un vieillissement de leur </a:t>
            </a:r>
            <a:r>
              <a:rPr lang="fr-FR" dirty="0" smtClean="0"/>
              <a:t>population ; </a:t>
            </a:r>
            <a:endParaRPr lang="fr-FR" dirty="0" smtClean="0"/>
          </a:p>
          <a:p>
            <a:pPr algn="just"/>
            <a:endParaRPr lang="fr-FR" sz="800" dirty="0" smtClean="0"/>
          </a:p>
          <a:p>
            <a:pPr marL="268288" algn="just"/>
            <a:r>
              <a:rPr lang="fr-FR" dirty="0" smtClean="0"/>
              <a:t>Cette évolution </a:t>
            </a:r>
            <a:r>
              <a:rPr lang="fr-FR" dirty="0" smtClean="0"/>
              <a:t>démographique </a:t>
            </a:r>
            <a:r>
              <a:rPr lang="fr-FR" dirty="0" smtClean="0"/>
              <a:t>s’est accompagnée d’une remise en cause des activités publiques et privées (services/commerces)…reposant sur la proximité entre prestataires et consommateurs/usagers, entrainant des destructions d’emplois et participant </a:t>
            </a:r>
            <a:r>
              <a:rPr lang="fr-FR" dirty="0" smtClean="0"/>
              <a:t>à la dévalorisation de l’image </a:t>
            </a:r>
            <a:r>
              <a:rPr lang="fr-FR" dirty="0" smtClean="0"/>
              <a:t>du territoire.</a:t>
            </a:r>
          </a:p>
          <a:p>
            <a:pPr marL="285750" indent="-285750">
              <a:buFont typeface="Courier New" panose="02070309020205020404" pitchFamily="49" charset="0"/>
              <a:buChar char="o"/>
            </a:pPr>
            <a:endParaRPr lang="fr-FR" dirty="0"/>
          </a:p>
          <a:p>
            <a:pPr marL="268288" algn="just">
              <a:tabLst>
                <a:tab pos="268288" algn="l"/>
              </a:tabLst>
            </a:pPr>
            <a:r>
              <a:rPr lang="fr-FR" b="1" dirty="0" smtClean="0"/>
              <a:t>Cependant aujourd’hui,  </a:t>
            </a:r>
            <a:r>
              <a:rPr lang="fr-FR" b="1" dirty="0" smtClean="0"/>
              <a:t>de nouvelles opportunités existent pour les territoires ruraux :</a:t>
            </a:r>
          </a:p>
          <a:p>
            <a:pPr marL="554038" indent="-285750" algn="just">
              <a:buFont typeface="Wingdings" panose="05000000000000000000" pitchFamily="2" charset="2"/>
              <a:buChar char="Ø"/>
              <a:tabLst>
                <a:tab pos="268288" algn="l"/>
              </a:tabLst>
            </a:pPr>
            <a:r>
              <a:rPr lang="fr-FR" dirty="0"/>
              <a:t>M</a:t>
            </a:r>
            <a:r>
              <a:rPr lang="fr-FR" dirty="0" smtClean="0"/>
              <a:t>obilité </a:t>
            </a:r>
            <a:r>
              <a:rPr lang="fr-FR" dirty="0" smtClean="0"/>
              <a:t>plus importante des personnes (plus mobiles, moins peur du déménagement); </a:t>
            </a:r>
          </a:p>
          <a:p>
            <a:pPr marL="554038" indent="-285750" algn="just">
              <a:buFont typeface="Wingdings" panose="05000000000000000000" pitchFamily="2" charset="2"/>
              <a:buChar char="Ø"/>
              <a:tabLst>
                <a:tab pos="268288" algn="l"/>
              </a:tabLst>
            </a:pPr>
            <a:r>
              <a:rPr lang="fr-FR" dirty="0" smtClean="0"/>
              <a:t>Développement de nouveaux outils et équipements (ADSL, </a:t>
            </a:r>
            <a:r>
              <a:rPr lang="fr-FR" dirty="0" err="1" smtClean="0"/>
              <a:t>Télécentres</a:t>
            </a:r>
            <a:r>
              <a:rPr lang="fr-FR" dirty="0" smtClean="0"/>
              <a:t>…) qui permettent de rapprocher les zones rurales des agglomérations/pôles de </a:t>
            </a:r>
            <a:r>
              <a:rPr lang="fr-FR" dirty="0" smtClean="0"/>
              <a:t>décisions ;</a:t>
            </a:r>
            <a:endParaRPr lang="fr-FR" dirty="0" smtClean="0"/>
          </a:p>
          <a:p>
            <a:pPr marL="554038" indent="-285750" algn="just">
              <a:buFont typeface="Wingdings" panose="05000000000000000000" pitchFamily="2" charset="2"/>
              <a:buChar char="Ø"/>
            </a:pPr>
            <a:r>
              <a:rPr lang="fr-FR" dirty="0" smtClean="0"/>
              <a:t>L’émergence de nouveaux besoins et nouvelles exigences en matière </a:t>
            </a:r>
            <a:r>
              <a:rPr lang="fr-FR" dirty="0" smtClean="0"/>
              <a:t>d’alimentation </a:t>
            </a:r>
            <a:r>
              <a:rPr lang="fr-FR" dirty="0" smtClean="0"/>
              <a:t>;</a:t>
            </a:r>
            <a:endParaRPr lang="fr-FR" dirty="0" smtClean="0"/>
          </a:p>
          <a:p>
            <a:pPr marL="538163" algn="just"/>
            <a:r>
              <a:rPr lang="fr-FR" dirty="0" smtClean="0"/>
              <a:t>d’</a:t>
            </a:r>
            <a:r>
              <a:rPr lang="fr-FR" dirty="0" err="1" smtClean="0"/>
              <a:t>éco-construction</a:t>
            </a:r>
            <a:r>
              <a:rPr lang="fr-FR" dirty="0" smtClean="0"/>
              <a:t>, de cadre de vie agréable, d’un environnement préservé = opportunité pour les territoires ruraux et </a:t>
            </a:r>
            <a:r>
              <a:rPr lang="fr-FR" dirty="0" smtClean="0"/>
              <a:t>gain </a:t>
            </a:r>
            <a:r>
              <a:rPr lang="fr-FR" dirty="0" smtClean="0"/>
              <a:t>de population</a:t>
            </a:r>
          </a:p>
        </p:txBody>
      </p:sp>
    </p:spTree>
    <p:extLst>
      <p:ext uri="{BB962C8B-B14F-4D97-AF65-F5344CB8AC3E}">
        <p14:creationId xmlns:p14="http://schemas.microsoft.com/office/powerpoint/2010/main" val="17271444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3" descr="C:\Users\Leader\Documents\logo et word\en têt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175"/>
            <a:ext cx="12192000"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ZoneTexte 2"/>
          <p:cNvSpPr txBox="1"/>
          <p:nvPr/>
        </p:nvSpPr>
        <p:spPr>
          <a:xfrm>
            <a:off x="929898" y="1720312"/>
            <a:ext cx="10414861" cy="523220"/>
          </a:xfrm>
          <a:prstGeom prst="rect">
            <a:avLst/>
          </a:prstGeom>
          <a:noFill/>
        </p:spPr>
        <p:txBody>
          <a:bodyPr wrap="square" rtlCol="0">
            <a:spAutoFit/>
          </a:bodyPr>
          <a:lstStyle/>
          <a:p>
            <a:pPr algn="ctr"/>
            <a:r>
              <a:rPr lang="fr-FR" sz="2800" b="1" dirty="0" smtClean="0">
                <a:latin typeface="Tahoma" panose="020B0604030504040204" pitchFamily="34" charset="0"/>
                <a:ea typeface="Tahoma" panose="020B0604030504040204" pitchFamily="34" charset="0"/>
                <a:cs typeface="Tahoma" panose="020B0604030504040204" pitchFamily="34" charset="0"/>
              </a:rPr>
              <a:t>Une politique d’accueil : c’est </a:t>
            </a:r>
            <a:r>
              <a:rPr lang="fr-FR" sz="2800" b="1" dirty="0" smtClean="0">
                <a:latin typeface="Tahoma" panose="020B0604030504040204" pitchFamily="34" charset="0"/>
                <a:ea typeface="Tahoma" panose="020B0604030504040204" pitchFamily="34" charset="0"/>
                <a:cs typeface="Tahoma" panose="020B0604030504040204" pitchFamily="34" charset="0"/>
              </a:rPr>
              <a:t>quoi ?</a:t>
            </a:r>
            <a:endParaRPr lang="fr-FR" sz="2800" b="1" dirty="0">
              <a:latin typeface="Tahoma" panose="020B0604030504040204" pitchFamily="34" charset="0"/>
              <a:ea typeface="Tahoma" panose="020B0604030504040204" pitchFamily="34" charset="0"/>
              <a:cs typeface="Tahoma" panose="020B0604030504040204" pitchFamily="34" charset="0"/>
            </a:endParaRPr>
          </a:p>
        </p:txBody>
      </p:sp>
      <p:sp>
        <p:nvSpPr>
          <p:cNvPr id="4" name="ZoneTexte 3"/>
          <p:cNvSpPr txBox="1"/>
          <p:nvPr/>
        </p:nvSpPr>
        <p:spPr>
          <a:xfrm>
            <a:off x="1146220" y="2411506"/>
            <a:ext cx="10198539" cy="4493538"/>
          </a:xfrm>
          <a:prstGeom prst="rect">
            <a:avLst/>
          </a:prstGeom>
          <a:noFill/>
        </p:spPr>
        <p:txBody>
          <a:bodyPr wrap="square" rtlCol="0">
            <a:spAutoFit/>
          </a:bodyPr>
          <a:lstStyle/>
          <a:p>
            <a:pPr marL="285750" indent="-285750" algn="just">
              <a:buFont typeface="Courier New" panose="02070309020205020404" pitchFamily="49" charset="0"/>
              <a:buChar char="o"/>
            </a:pPr>
            <a:r>
              <a:rPr lang="fr-FR" dirty="0" smtClean="0"/>
              <a:t>Une politique locale de développement élaborée par et pour les territoires : elle est à définir sur mesure en fonction des problématiques et des enjeux que s’est fixé le territoire. C’est le socle de la politique du </a:t>
            </a:r>
            <a:r>
              <a:rPr lang="fr-FR" dirty="0" smtClean="0"/>
              <a:t>Pays ;</a:t>
            </a:r>
            <a:endParaRPr lang="fr-FR" dirty="0" smtClean="0"/>
          </a:p>
          <a:p>
            <a:pPr algn="just"/>
            <a:endParaRPr lang="fr-FR" sz="800" dirty="0" smtClean="0"/>
          </a:p>
          <a:p>
            <a:pPr marL="285750" indent="-285750" algn="just">
              <a:buFont typeface="Courier New" panose="02070309020205020404" pitchFamily="49" charset="0"/>
              <a:buChar char="o"/>
            </a:pPr>
            <a:r>
              <a:rPr lang="fr-FR" dirty="0" smtClean="0"/>
              <a:t>Elle vise à faire venir de nouveaux habitants (familles, créateurs d’activités, séniors…), à intégrer de nouveaux venus, à accompagner ceux qui en ont besoin dans leur projet de vie/d’installation et/ou de création </a:t>
            </a:r>
            <a:r>
              <a:rPr lang="fr-FR" dirty="0" smtClean="0"/>
              <a:t>d’activité ;</a:t>
            </a:r>
            <a:endParaRPr lang="fr-FR" dirty="0" smtClean="0"/>
          </a:p>
          <a:p>
            <a:pPr marL="285750" indent="-285750" algn="just">
              <a:buFont typeface="Courier New" panose="02070309020205020404" pitchFamily="49" charset="0"/>
              <a:buChar char="o"/>
            </a:pPr>
            <a:endParaRPr lang="fr-FR" sz="800" dirty="0" smtClean="0"/>
          </a:p>
          <a:p>
            <a:pPr marL="285750" indent="-285750" algn="just">
              <a:buFont typeface="Courier New" panose="02070309020205020404" pitchFamily="49" charset="0"/>
              <a:buChar char="o"/>
            </a:pPr>
            <a:r>
              <a:rPr lang="fr-FR" dirty="0"/>
              <a:t>La construction d’une politique d’accueil comprend cinq éléments fondamentaux et complémentaires :</a:t>
            </a:r>
          </a:p>
          <a:p>
            <a:pPr marL="538163" algn="just" defTabSz="901700"/>
            <a:r>
              <a:rPr lang="fr-FR" dirty="0"/>
              <a:t>- </a:t>
            </a:r>
            <a:r>
              <a:rPr lang="fr-FR" dirty="0" smtClean="0"/>
              <a:t>	</a:t>
            </a:r>
            <a:r>
              <a:rPr lang="fr-FR" b="1" dirty="0" smtClean="0"/>
              <a:t>La </a:t>
            </a:r>
            <a:r>
              <a:rPr lang="fr-FR" b="1" dirty="0"/>
              <a:t>mobilisation et la sensibilisation des acteurs du territoire</a:t>
            </a:r>
            <a:r>
              <a:rPr lang="fr-FR" dirty="0"/>
              <a:t>, notamment les élus, les acteurs</a:t>
            </a:r>
          </a:p>
          <a:p>
            <a:pPr marL="538163" algn="just"/>
            <a:r>
              <a:rPr lang="fr-FR" dirty="0" smtClean="0"/>
              <a:t>	économiques </a:t>
            </a:r>
            <a:r>
              <a:rPr lang="fr-FR" dirty="0"/>
              <a:t>et associatifs,</a:t>
            </a:r>
          </a:p>
          <a:p>
            <a:pPr marL="538163" algn="just"/>
            <a:r>
              <a:rPr lang="fr-FR" dirty="0"/>
              <a:t>- </a:t>
            </a:r>
            <a:r>
              <a:rPr lang="fr-FR" dirty="0" smtClean="0"/>
              <a:t>	</a:t>
            </a:r>
            <a:r>
              <a:rPr lang="fr-FR" b="1" dirty="0" smtClean="0"/>
              <a:t>L’élaboration </a:t>
            </a:r>
            <a:r>
              <a:rPr lang="fr-FR" b="1" dirty="0"/>
              <a:t>d’une offre qualifiée d’accueil</a:t>
            </a:r>
            <a:r>
              <a:rPr lang="fr-FR" dirty="0"/>
              <a:t>,</a:t>
            </a:r>
          </a:p>
          <a:p>
            <a:pPr marL="538163" algn="just"/>
            <a:r>
              <a:rPr lang="fr-FR" dirty="0"/>
              <a:t>- </a:t>
            </a:r>
            <a:r>
              <a:rPr lang="fr-FR" dirty="0" smtClean="0"/>
              <a:t>	</a:t>
            </a:r>
            <a:r>
              <a:rPr lang="fr-FR" b="1" dirty="0" smtClean="0"/>
              <a:t>La </a:t>
            </a:r>
            <a:r>
              <a:rPr lang="fr-FR" b="1" dirty="0"/>
              <a:t>prospection des porteurs de projets et la promotion des offres </a:t>
            </a:r>
            <a:r>
              <a:rPr lang="fr-FR" b="1" dirty="0" smtClean="0"/>
              <a:t>qualifiées,</a:t>
            </a:r>
            <a:endParaRPr lang="fr-FR" b="1" dirty="0"/>
          </a:p>
          <a:p>
            <a:pPr marL="538163" algn="just"/>
            <a:r>
              <a:rPr lang="fr-FR" dirty="0"/>
              <a:t>- </a:t>
            </a:r>
            <a:r>
              <a:rPr lang="fr-FR" dirty="0" smtClean="0"/>
              <a:t>	</a:t>
            </a:r>
            <a:r>
              <a:rPr lang="fr-FR" b="1" dirty="0" smtClean="0"/>
              <a:t>L’accompagnement </a:t>
            </a:r>
            <a:r>
              <a:rPr lang="fr-FR" b="1" dirty="0"/>
              <a:t>des porteurs de </a:t>
            </a:r>
            <a:r>
              <a:rPr lang="fr-FR" b="1" dirty="0" smtClean="0"/>
              <a:t>projets,</a:t>
            </a:r>
            <a:endParaRPr lang="fr-FR" b="1" dirty="0"/>
          </a:p>
          <a:p>
            <a:pPr marL="538163" algn="just"/>
            <a:r>
              <a:rPr lang="fr-FR" dirty="0"/>
              <a:t>- </a:t>
            </a:r>
            <a:r>
              <a:rPr lang="fr-FR" dirty="0" smtClean="0"/>
              <a:t>	</a:t>
            </a:r>
            <a:r>
              <a:rPr lang="fr-FR" b="1" dirty="0" smtClean="0"/>
              <a:t>Le </a:t>
            </a:r>
            <a:r>
              <a:rPr lang="fr-FR" b="1" dirty="0"/>
              <a:t>suivi et l’évaluation</a:t>
            </a:r>
            <a:r>
              <a:rPr lang="fr-FR" dirty="0"/>
              <a:t> de la politique d’accueil et des actions </a:t>
            </a:r>
            <a:r>
              <a:rPr lang="fr-FR" dirty="0" smtClean="0"/>
              <a:t>liées.</a:t>
            </a:r>
            <a:endParaRPr lang="fr-FR" dirty="0"/>
          </a:p>
          <a:p>
            <a:pPr marL="285750" indent="-285750">
              <a:buFont typeface="Courier New" panose="02070309020205020404" pitchFamily="49" charset="0"/>
              <a:buChar char="o"/>
            </a:pPr>
            <a:endParaRPr lang="fr-FR" dirty="0" smtClean="0"/>
          </a:p>
          <a:p>
            <a:pPr marL="285750" indent="-285750">
              <a:buFont typeface="Courier New" panose="02070309020205020404" pitchFamily="49" charset="0"/>
              <a:buChar char="o"/>
            </a:pPr>
            <a:endParaRPr lang="fr-FR" dirty="0"/>
          </a:p>
        </p:txBody>
      </p:sp>
    </p:spTree>
    <p:extLst>
      <p:ext uri="{BB962C8B-B14F-4D97-AF65-F5344CB8AC3E}">
        <p14:creationId xmlns:p14="http://schemas.microsoft.com/office/powerpoint/2010/main" val="16393989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3" descr="C:\Users\Leader\Documents\logo et word\en têt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191"/>
            <a:ext cx="12192000"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à coins arrondis 3"/>
          <p:cNvSpPr/>
          <p:nvPr/>
        </p:nvSpPr>
        <p:spPr>
          <a:xfrm>
            <a:off x="1116102" y="3123008"/>
            <a:ext cx="2605887" cy="985696"/>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ln w="0"/>
                <a:solidFill>
                  <a:schemeClr val="tx1"/>
                </a:solidFill>
                <a:effectLst>
                  <a:outerShdw blurRad="38100" dist="19050" dir="2700000" algn="tl" rotWithShape="0">
                    <a:schemeClr val="dk1">
                      <a:alpha val="40000"/>
                    </a:schemeClr>
                  </a:outerShdw>
                </a:effectLst>
              </a:rPr>
              <a:t>Conditions d’activité</a:t>
            </a:r>
          </a:p>
          <a:p>
            <a:pPr algn="ctr"/>
            <a:r>
              <a:rPr lang="fr-FR" dirty="0" smtClean="0">
                <a:ln w="0"/>
                <a:solidFill>
                  <a:schemeClr val="tx1"/>
                </a:solidFill>
                <a:effectLst>
                  <a:outerShdw blurRad="38100" dist="19050" dir="2700000" algn="tl" rotWithShape="0">
                    <a:schemeClr val="dk1">
                      <a:alpha val="40000"/>
                    </a:schemeClr>
                  </a:outerShdw>
                </a:effectLst>
              </a:rPr>
              <a:t>(création-reprise, emplois salariés)</a:t>
            </a:r>
            <a:endParaRPr lang="fr-FR" dirty="0">
              <a:ln w="0"/>
              <a:solidFill>
                <a:schemeClr val="tx1"/>
              </a:solidFill>
              <a:effectLst>
                <a:outerShdw blurRad="38100" dist="19050" dir="2700000" algn="tl" rotWithShape="0">
                  <a:schemeClr val="dk1">
                    <a:alpha val="40000"/>
                  </a:schemeClr>
                </a:outerShdw>
              </a:effectLst>
            </a:endParaRPr>
          </a:p>
        </p:txBody>
      </p:sp>
      <p:sp>
        <p:nvSpPr>
          <p:cNvPr id="5" name="Rectangle à coins arrondis 4"/>
          <p:cNvSpPr/>
          <p:nvPr/>
        </p:nvSpPr>
        <p:spPr>
          <a:xfrm>
            <a:off x="4575181" y="3123008"/>
            <a:ext cx="2605885" cy="987277"/>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ln w="0"/>
                <a:solidFill>
                  <a:schemeClr val="tx1"/>
                </a:solidFill>
                <a:effectLst>
                  <a:outerShdw blurRad="38100" dist="19050" dir="2700000" algn="tl" rotWithShape="0">
                    <a:schemeClr val="dk1">
                      <a:alpha val="40000"/>
                    </a:schemeClr>
                  </a:outerShdw>
                </a:effectLst>
              </a:rPr>
              <a:t>Conditions de réceptivité</a:t>
            </a:r>
          </a:p>
          <a:p>
            <a:pPr algn="ctr"/>
            <a:r>
              <a:rPr lang="fr-FR" dirty="0" smtClean="0">
                <a:ln w="0"/>
                <a:solidFill>
                  <a:schemeClr val="tx1"/>
                </a:solidFill>
                <a:effectLst>
                  <a:outerShdw blurRad="38100" dist="19050" dir="2700000" algn="tl" rotWithShape="0">
                    <a:schemeClr val="dk1">
                      <a:alpha val="40000"/>
                    </a:schemeClr>
                  </a:outerShdw>
                </a:effectLst>
              </a:rPr>
              <a:t>(logement, foncier…)</a:t>
            </a:r>
            <a:endParaRPr lang="fr-FR" dirty="0">
              <a:ln w="0"/>
              <a:solidFill>
                <a:schemeClr val="tx1"/>
              </a:solidFill>
              <a:effectLst>
                <a:outerShdw blurRad="38100" dist="19050" dir="2700000" algn="tl" rotWithShape="0">
                  <a:schemeClr val="dk1">
                    <a:alpha val="40000"/>
                  </a:schemeClr>
                </a:outerShdw>
              </a:effectLst>
            </a:endParaRPr>
          </a:p>
        </p:txBody>
      </p:sp>
      <p:sp>
        <p:nvSpPr>
          <p:cNvPr id="6" name="Rectangle à coins arrondis 5"/>
          <p:cNvSpPr/>
          <p:nvPr/>
        </p:nvSpPr>
        <p:spPr>
          <a:xfrm>
            <a:off x="7952511" y="3119415"/>
            <a:ext cx="2605885" cy="985696"/>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ln w="0"/>
                <a:solidFill>
                  <a:schemeClr val="tx1"/>
                </a:solidFill>
                <a:effectLst>
                  <a:outerShdw blurRad="38100" dist="19050" dir="2700000" algn="tl" rotWithShape="0">
                    <a:schemeClr val="dk1">
                      <a:alpha val="40000"/>
                    </a:schemeClr>
                  </a:outerShdw>
                </a:effectLst>
              </a:rPr>
              <a:t>Conditions d’habitabilité </a:t>
            </a:r>
          </a:p>
          <a:p>
            <a:pPr algn="ctr"/>
            <a:r>
              <a:rPr lang="fr-FR" dirty="0" smtClean="0">
                <a:ln w="0"/>
                <a:solidFill>
                  <a:schemeClr val="tx1"/>
                </a:solidFill>
                <a:effectLst>
                  <a:outerShdw blurRad="38100" dist="19050" dir="2700000" algn="tl" rotWithShape="0">
                    <a:schemeClr val="dk1">
                      <a:alpha val="40000"/>
                    </a:schemeClr>
                  </a:outerShdw>
                </a:effectLst>
              </a:rPr>
              <a:t>(services, cadre de vie…)</a:t>
            </a:r>
            <a:endParaRPr lang="fr-FR" dirty="0">
              <a:ln w="0"/>
              <a:solidFill>
                <a:schemeClr val="tx1"/>
              </a:solidFill>
              <a:effectLst>
                <a:outerShdw blurRad="38100" dist="19050" dir="2700000" algn="tl" rotWithShape="0">
                  <a:schemeClr val="dk1">
                    <a:alpha val="40000"/>
                  </a:schemeClr>
                </a:outerShdw>
              </a:effectLst>
            </a:endParaRPr>
          </a:p>
        </p:txBody>
      </p:sp>
      <p:sp>
        <p:nvSpPr>
          <p:cNvPr id="7" name="Rectangle à coins arrondis 6"/>
          <p:cNvSpPr/>
          <p:nvPr/>
        </p:nvSpPr>
        <p:spPr>
          <a:xfrm>
            <a:off x="3721984" y="4624868"/>
            <a:ext cx="4312277" cy="5616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ln w="0"/>
                <a:solidFill>
                  <a:schemeClr val="tx1"/>
                </a:solidFill>
                <a:effectLst>
                  <a:outerShdw blurRad="38100" dist="19050" dir="2700000" algn="tl" rotWithShape="0">
                    <a:schemeClr val="dk1">
                      <a:alpha val="40000"/>
                    </a:schemeClr>
                  </a:outerShdw>
                </a:effectLst>
              </a:rPr>
              <a:t>« </a:t>
            </a:r>
            <a:r>
              <a:rPr lang="fr-FR" b="1" dirty="0" smtClean="0">
                <a:ln w="0"/>
                <a:solidFill>
                  <a:schemeClr val="tx1"/>
                </a:solidFill>
                <a:effectLst>
                  <a:outerShdw blurRad="38100" dist="19050" dir="2700000" algn="tl" rotWithShape="0">
                    <a:schemeClr val="dk1">
                      <a:alpha val="40000"/>
                    </a:schemeClr>
                  </a:outerShdw>
                </a:effectLst>
              </a:rPr>
              <a:t>L’offre qualifiée</a:t>
            </a:r>
            <a:r>
              <a:rPr lang="fr-FR" dirty="0" smtClean="0">
                <a:ln w="0"/>
                <a:solidFill>
                  <a:schemeClr val="tx1"/>
                </a:solidFill>
                <a:effectLst>
                  <a:outerShdw blurRad="38100" dist="19050" dir="2700000" algn="tl" rotWithShape="0">
                    <a:schemeClr val="dk1">
                      <a:alpha val="40000"/>
                    </a:schemeClr>
                  </a:outerShdw>
                </a:effectLst>
              </a:rPr>
              <a:t> » du territoire</a:t>
            </a:r>
            <a:endParaRPr lang="fr-FR" dirty="0">
              <a:ln w="0"/>
              <a:solidFill>
                <a:schemeClr val="tx1"/>
              </a:solidFill>
              <a:effectLst>
                <a:outerShdw blurRad="38100" dist="19050" dir="2700000" algn="tl" rotWithShape="0">
                  <a:schemeClr val="dk1">
                    <a:alpha val="40000"/>
                  </a:schemeClr>
                </a:outerShdw>
              </a:effectLst>
            </a:endParaRPr>
          </a:p>
        </p:txBody>
      </p:sp>
      <p:sp>
        <p:nvSpPr>
          <p:cNvPr id="8" name="Rectangle à coins arrondis 7"/>
          <p:cNvSpPr/>
          <p:nvPr/>
        </p:nvSpPr>
        <p:spPr>
          <a:xfrm>
            <a:off x="3721986" y="5654033"/>
            <a:ext cx="4312277" cy="8397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ln w="0"/>
                <a:solidFill>
                  <a:schemeClr val="tx1"/>
                </a:solidFill>
                <a:effectLst>
                  <a:outerShdw blurRad="38100" dist="19050" dir="2700000" algn="tl" rotWithShape="0">
                    <a:schemeClr val="dk1">
                      <a:alpha val="40000"/>
                    </a:schemeClr>
                  </a:outerShdw>
                </a:effectLst>
              </a:rPr>
              <a:t>Mise </a:t>
            </a:r>
            <a:r>
              <a:rPr lang="fr-FR" dirty="0" smtClean="0">
                <a:ln w="0"/>
                <a:solidFill>
                  <a:schemeClr val="tx1"/>
                </a:solidFill>
                <a:effectLst>
                  <a:outerShdw blurRad="38100" dist="19050" dir="2700000" algn="tl" rotWithShape="0">
                    <a:schemeClr val="dk1">
                      <a:alpha val="40000"/>
                    </a:schemeClr>
                  </a:outerShdw>
                </a:effectLst>
              </a:rPr>
              <a:t>en place d’une </a:t>
            </a:r>
          </a:p>
          <a:p>
            <a:pPr algn="ctr"/>
            <a:r>
              <a:rPr lang="fr-FR" b="1" dirty="0">
                <a:ln w="0"/>
                <a:solidFill>
                  <a:schemeClr val="tx1"/>
                </a:solidFill>
                <a:effectLst>
                  <a:outerShdw blurRad="38100" dist="19050" dir="2700000" algn="tl" rotWithShape="0">
                    <a:schemeClr val="dk1">
                      <a:alpha val="40000"/>
                    </a:schemeClr>
                  </a:outerShdw>
                </a:effectLst>
              </a:rPr>
              <a:t>s</a:t>
            </a:r>
            <a:r>
              <a:rPr lang="fr-FR" b="1" dirty="0" smtClean="0">
                <a:ln w="0"/>
                <a:solidFill>
                  <a:schemeClr val="tx1"/>
                </a:solidFill>
                <a:effectLst>
                  <a:outerShdw blurRad="38100" dist="19050" dir="2700000" algn="tl" rotWithShape="0">
                    <a:schemeClr val="dk1">
                      <a:alpha val="40000"/>
                    </a:schemeClr>
                  </a:outerShdw>
                </a:effectLst>
              </a:rPr>
              <a:t>tratégie de communication</a:t>
            </a:r>
          </a:p>
          <a:p>
            <a:pPr algn="ctr"/>
            <a:r>
              <a:rPr lang="fr-FR" dirty="0" smtClean="0">
                <a:ln w="0"/>
                <a:solidFill>
                  <a:schemeClr val="tx1"/>
                </a:solidFill>
                <a:effectLst>
                  <a:outerShdw blurRad="38100" dist="19050" dir="2700000" algn="tl" rotWithShape="0">
                    <a:schemeClr val="dk1">
                      <a:alpha val="40000"/>
                    </a:schemeClr>
                  </a:outerShdw>
                </a:effectLst>
              </a:rPr>
              <a:t>(promotion du territoire, prospection…)</a:t>
            </a:r>
            <a:endParaRPr lang="fr-FR" dirty="0">
              <a:ln w="0"/>
              <a:solidFill>
                <a:schemeClr val="tx1"/>
              </a:solidFill>
              <a:effectLst>
                <a:outerShdw blurRad="38100" dist="19050" dir="2700000" algn="tl" rotWithShape="0">
                  <a:schemeClr val="dk1">
                    <a:alpha val="40000"/>
                  </a:schemeClr>
                </a:outerShdw>
              </a:effectLst>
            </a:endParaRPr>
          </a:p>
        </p:txBody>
      </p:sp>
      <p:cxnSp>
        <p:nvCxnSpPr>
          <p:cNvPr id="10" name="Connecteur droit 9"/>
          <p:cNvCxnSpPr>
            <a:stCxn id="4" idx="3"/>
            <a:endCxn id="5" idx="1"/>
          </p:cNvCxnSpPr>
          <p:nvPr/>
        </p:nvCxnSpPr>
        <p:spPr>
          <a:xfrm>
            <a:off x="3721989" y="3615856"/>
            <a:ext cx="853192" cy="791"/>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Connecteur droit 11"/>
          <p:cNvCxnSpPr>
            <a:stCxn id="5" idx="3"/>
            <a:endCxn id="6" idx="1"/>
          </p:cNvCxnSpPr>
          <p:nvPr/>
        </p:nvCxnSpPr>
        <p:spPr>
          <a:xfrm flipV="1">
            <a:off x="7181066" y="3612263"/>
            <a:ext cx="771445" cy="438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Connecteur droit avec flèche 13"/>
          <p:cNvCxnSpPr>
            <a:stCxn id="4" idx="2"/>
            <a:endCxn id="7" idx="0"/>
          </p:cNvCxnSpPr>
          <p:nvPr/>
        </p:nvCxnSpPr>
        <p:spPr>
          <a:xfrm>
            <a:off x="2419046" y="4108704"/>
            <a:ext cx="3459077" cy="5161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Connecteur droit avec flèche 18"/>
          <p:cNvCxnSpPr>
            <a:stCxn id="6" idx="2"/>
            <a:endCxn id="7" idx="0"/>
          </p:cNvCxnSpPr>
          <p:nvPr/>
        </p:nvCxnSpPr>
        <p:spPr>
          <a:xfrm flipH="1">
            <a:off x="5878123" y="4105111"/>
            <a:ext cx="3377331" cy="5197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Connecteur droit avec flèche 20"/>
          <p:cNvCxnSpPr>
            <a:stCxn id="5" idx="2"/>
            <a:endCxn id="7" idx="0"/>
          </p:cNvCxnSpPr>
          <p:nvPr/>
        </p:nvCxnSpPr>
        <p:spPr>
          <a:xfrm flipH="1">
            <a:off x="5878123" y="4110285"/>
            <a:ext cx="1" cy="5145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Connecteur droit avec flèche 22"/>
          <p:cNvCxnSpPr>
            <a:stCxn id="7" idx="2"/>
            <a:endCxn id="8" idx="0"/>
          </p:cNvCxnSpPr>
          <p:nvPr/>
        </p:nvCxnSpPr>
        <p:spPr>
          <a:xfrm>
            <a:off x="5878123" y="5186512"/>
            <a:ext cx="2" cy="4675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6" name="Rectangle à coins arrondis 45"/>
          <p:cNvSpPr/>
          <p:nvPr/>
        </p:nvSpPr>
        <p:spPr>
          <a:xfrm>
            <a:off x="1107136" y="2026346"/>
            <a:ext cx="9524043" cy="672353"/>
          </a:xfrm>
          <a:prstGeom prst="roundRect">
            <a:avLst/>
          </a:prstGeom>
          <a:no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Enjeux du territoire/Stratégie/Projets</a:t>
            </a:r>
            <a:endParaRPr lang="fr-FR" dirty="0">
              <a:solidFill>
                <a:schemeClr val="tx1"/>
              </a:solidFill>
            </a:endParaRPr>
          </a:p>
        </p:txBody>
      </p:sp>
      <p:sp>
        <p:nvSpPr>
          <p:cNvPr id="73" name="ZoneTexte 72"/>
          <p:cNvSpPr txBox="1"/>
          <p:nvPr/>
        </p:nvSpPr>
        <p:spPr>
          <a:xfrm>
            <a:off x="888569" y="1371782"/>
            <a:ext cx="10414861" cy="523220"/>
          </a:xfrm>
          <a:prstGeom prst="rect">
            <a:avLst/>
          </a:prstGeom>
          <a:noFill/>
        </p:spPr>
        <p:txBody>
          <a:bodyPr wrap="square" rtlCol="0">
            <a:spAutoFit/>
          </a:bodyPr>
          <a:lstStyle/>
          <a:p>
            <a:pPr algn="ctr"/>
            <a:r>
              <a:rPr lang="fr-FR" sz="2800" b="1" dirty="0" smtClean="0">
                <a:latin typeface="Tahoma" panose="020B0604030504040204" pitchFamily="34" charset="0"/>
                <a:ea typeface="Tahoma" panose="020B0604030504040204" pitchFamily="34" charset="0"/>
                <a:cs typeface="Tahoma" panose="020B0604030504040204" pitchFamily="34" charset="0"/>
              </a:rPr>
              <a:t>Qu’appelle t-on offre qualifiée?</a:t>
            </a:r>
            <a:endParaRPr lang="fr-FR" sz="2800" b="1" dirty="0">
              <a:latin typeface="Tahoma" panose="020B0604030504040204" pitchFamily="34" charset="0"/>
              <a:ea typeface="Tahoma" panose="020B0604030504040204" pitchFamily="34" charset="0"/>
              <a:cs typeface="Tahoma" panose="020B0604030504040204" pitchFamily="34" charset="0"/>
            </a:endParaRPr>
          </a:p>
        </p:txBody>
      </p:sp>
      <p:cxnSp>
        <p:nvCxnSpPr>
          <p:cNvPr id="75" name="Connecteur droit avec flèche 74"/>
          <p:cNvCxnSpPr>
            <a:stCxn id="46" idx="2"/>
            <a:endCxn id="5" idx="0"/>
          </p:cNvCxnSpPr>
          <p:nvPr/>
        </p:nvCxnSpPr>
        <p:spPr>
          <a:xfrm>
            <a:off x="5869158" y="2698699"/>
            <a:ext cx="8966" cy="4243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6780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3" descr="C:\Users\Leader\Documents\logo et word\en têt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175"/>
            <a:ext cx="12192000"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ZoneTexte 2"/>
          <p:cNvSpPr txBox="1"/>
          <p:nvPr/>
        </p:nvSpPr>
        <p:spPr>
          <a:xfrm>
            <a:off x="929898" y="1458702"/>
            <a:ext cx="10414861" cy="523220"/>
          </a:xfrm>
          <a:prstGeom prst="rect">
            <a:avLst/>
          </a:prstGeom>
          <a:noFill/>
        </p:spPr>
        <p:txBody>
          <a:bodyPr wrap="square" rtlCol="0">
            <a:spAutoFit/>
          </a:bodyPr>
          <a:lstStyle/>
          <a:p>
            <a:pPr algn="ctr"/>
            <a:r>
              <a:rPr lang="fr-FR" sz="2800" b="1" dirty="0" smtClean="0">
                <a:latin typeface="Tahoma" panose="020B0604030504040204" pitchFamily="34" charset="0"/>
                <a:ea typeface="Tahoma" panose="020B0604030504040204" pitchFamily="34" charset="0"/>
                <a:cs typeface="Tahoma" panose="020B0604030504040204" pitchFamily="34" charset="0"/>
              </a:rPr>
              <a:t>La stratégie retenue par le Pays du Haut Limousin</a:t>
            </a:r>
            <a:endParaRPr lang="fr-FR" sz="2800" b="1" dirty="0">
              <a:latin typeface="Tahoma" panose="020B0604030504040204" pitchFamily="34" charset="0"/>
              <a:ea typeface="Tahoma" panose="020B0604030504040204" pitchFamily="34" charset="0"/>
              <a:cs typeface="Tahoma" panose="020B0604030504040204" pitchFamily="34" charset="0"/>
            </a:endParaRPr>
          </a:p>
        </p:txBody>
      </p:sp>
      <p:sp>
        <p:nvSpPr>
          <p:cNvPr id="4" name="ZoneTexte 3"/>
          <p:cNvSpPr txBox="1"/>
          <p:nvPr/>
        </p:nvSpPr>
        <p:spPr>
          <a:xfrm>
            <a:off x="929898" y="2056686"/>
            <a:ext cx="9012592" cy="3323987"/>
          </a:xfrm>
          <a:prstGeom prst="rect">
            <a:avLst/>
          </a:prstGeom>
          <a:noFill/>
        </p:spPr>
        <p:txBody>
          <a:bodyPr wrap="square" rtlCol="0">
            <a:spAutoFit/>
          </a:bodyPr>
          <a:lstStyle/>
          <a:p>
            <a:endParaRPr lang="fr-FR" sz="2400" b="1" u="sng" dirty="0" smtClean="0"/>
          </a:p>
          <a:p>
            <a:r>
              <a:rPr lang="fr-FR" sz="2400" b="1" u="sng" dirty="0" err="1" smtClean="0"/>
              <a:t>Quatres</a:t>
            </a:r>
            <a:r>
              <a:rPr lang="fr-FR" sz="2400" b="1" u="sng" dirty="0" smtClean="0"/>
              <a:t> </a:t>
            </a:r>
            <a:r>
              <a:rPr lang="fr-FR" sz="2400" b="1" u="sng" dirty="0"/>
              <a:t>axes identifiés comme prioritaires :</a:t>
            </a:r>
          </a:p>
          <a:p>
            <a:endParaRPr lang="fr-FR" b="1" dirty="0" smtClean="0"/>
          </a:p>
          <a:p>
            <a:endParaRPr lang="fr-FR" b="1" dirty="0" smtClean="0"/>
          </a:p>
          <a:p>
            <a:pPr algn="just"/>
            <a:r>
              <a:rPr lang="fr-FR" b="1" dirty="0" smtClean="0"/>
              <a:t>Axe 1 : Créer les conditions favorables nécessaires à la mise en place d’une politique d’accueil</a:t>
            </a:r>
          </a:p>
          <a:p>
            <a:pPr algn="just"/>
            <a:endParaRPr lang="fr-FR" b="1" dirty="0" smtClean="0"/>
          </a:p>
          <a:p>
            <a:pPr algn="just"/>
            <a:r>
              <a:rPr lang="fr-FR" b="1" dirty="0" smtClean="0"/>
              <a:t>Axe 2 : Qualifier l’offre d’accueil </a:t>
            </a:r>
          </a:p>
          <a:p>
            <a:pPr algn="just"/>
            <a:endParaRPr lang="fr-FR" b="1" dirty="0" smtClean="0"/>
          </a:p>
          <a:p>
            <a:pPr algn="just"/>
            <a:r>
              <a:rPr lang="fr-FR" b="1" dirty="0" smtClean="0"/>
              <a:t>Axe 3 : Accompagner les porteurs de projets et faciliter leur intégration</a:t>
            </a:r>
          </a:p>
          <a:p>
            <a:pPr algn="just"/>
            <a:endParaRPr lang="fr-FR" b="1" dirty="0" smtClean="0"/>
          </a:p>
          <a:p>
            <a:pPr algn="just"/>
            <a:r>
              <a:rPr lang="fr-FR" b="1" dirty="0" smtClean="0"/>
              <a:t>Axe 4 : Assurer la </a:t>
            </a:r>
            <a:r>
              <a:rPr lang="fr-FR" b="1" dirty="0" smtClean="0"/>
              <a:t>promotion de l’offre </a:t>
            </a:r>
            <a:r>
              <a:rPr lang="fr-FR" b="1" dirty="0" smtClean="0"/>
              <a:t>et la prospection de nouveaux arrivants</a:t>
            </a:r>
          </a:p>
        </p:txBody>
      </p:sp>
    </p:spTree>
    <p:extLst>
      <p:ext uri="{BB962C8B-B14F-4D97-AF65-F5344CB8AC3E}">
        <p14:creationId xmlns:p14="http://schemas.microsoft.com/office/powerpoint/2010/main" val="39666126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0235" y="1693945"/>
            <a:ext cx="9291917" cy="4062651"/>
          </a:xfrm>
          <a:prstGeom prst="rect">
            <a:avLst/>
          </a:prstGeom>
        </p:spPr>
        <p:txBody>
          <a:bodyPr wrap="square">
            <a:spAutoFit/>
          </a:bodyPr>
          <a:lstStyle/>
          <a:p>
            <a:r>
              <a:rPr lang="fr-FR" sz="2400" b="1" u="sng" dirty="0" smtClean="0"/>
              <a:t>Un axe </a:t>
            </a:r>
            <a:r>
              <a:rPr lang="fr-FR" sz="2400" b="1" u="sng" dirty="0" smtClean="0"/>
              <a:t>transversal </a:t>
            </a:r>
            <a:r>
              <a:rPr lang="fr-FR" sz="2400" b="1" u="sng" dirty="0" smtClean="0"/>
              <a:t>:</a:t>
            </a:r>
          </a:p>
          <a:p>
            <a:endParaRPr lang="fr-FR" b="1" dirty="0"/>
          </a:p>
          <a:p>
            <a:r>
              <a:rPr lang="fr-FR" b="1" dirty="0" smtClean="0"/>
              <a:t>Axe </a:t>
            </a:r>
            <a:r>
              <a:rPr lang="fr-FR" b="1" dirty="0"/>
              <a:t>2 : Qualifier l’offre d’accueil </a:t>
            </a:r>
            <a:endParaRPr lang="fr-FR" b="1" dirty="0" smtClean="0"/>
          </a:p>
          <a:p>
            <a:endParaRPr lang="fr-FR" b="1" dirty="0"/>
          </a:p>
          <a:p>
            <a:pPr algn="just"/>
            <a:r>
              <a:rPr lang="fr-FR" i="1" u="sng" dirty="0" smtClean="0"/>
              <a:t>Objectif 1 : </a:t>
            </a:r>
            <a:r>
              <a:rPr lang="fr-FR" i="1" dirty="0" smtClean="0"/>
              <a:t>Travailler </a:t>
            </a:r>
            <a:r>
              <a:rPr lang="fr-FR" i="1" dirty="0"/>
              <a:t>sur le développement de nouvelles </a:t>
            </a:r>
            <a:r>
              <a:rPr lang="fr-FR" i="1" dirty="0" smtClean="0"/>
              <a:t>activités</a:t>
            </a:r>
            <a:r>
              <a:rPr lang="fr-FR" dirty="0" smtClean="0"/>
              <a:t> </a:t>
            </a:r>
            <a:r>
              <a:rPr lang="fr-FR" i="1" dirty="0" smtClean="0"/>
              <a:t>(</a:t>
            </a:r>
            <a:r>
              <a:rPr lang="fr-FR" i="1" dirty="0" smtClean="0"/>
              <a:t>Développer le </a:t>
            </a:r>
            <a:r>
              <a:rPr lang="fr-FR" i="1" dirty="0" smtClean="0"/>
              <a:t>télétravail, structurer une  filière autour de l’économie circulaire et la transition énergétique)</a:t>
            </a:r>
          </a:p>
          <a:p>
            <a:pPr algn="just"/>
            <a:endParaRPr lang="fr-FR" i="1" dirty="0"/>
          </a:p>
          <a:p>
            <a:pPr algn="just"/>
            <a:r>
              <a:rPr lang="fr-FR" i="1" u="sng" dirty="0" smtClean="0"/>
              <a:t>Objectif 2 :</a:t>
            </a:r>
            <a:r>
              <a:rPr lang="fr-FR" i="1" dirty="0" smtClean="0"/>
              <a:t> Renforcer </a:t>
            </a:r>
            <a:r>
              <a:rPr lang="fr-FR" i="1" dirty="0"/>
              <a:t>le tissu économique </a:t>
            </a:r>
            <a:r>
              <a:rPr lang="fr-FR" i="1" dirty="0" smtClean="0"/>
              <a:t>existant (soutenir les activités de proximité, faciliter l’installation d’éleveurs);</a:t>
            </a:r>
          </a:p>
          <a:p>
            <a:pPr algn="just"/>
            <a:endParaRPr lang="fr-FR" i="1" dirty="0"/>
          </a:p>
          <a:p>
            <a:pPr algn="just"/>
            <a:r>
              <a:rPr lang="fr-FR" i="1" u="sng" dirty="0" smtClean="0"/>
              <a:t>Objectif 3 : </a:t>
            </a:r>
            <a:r>
              <a:rPr lang="fr-FR" i="1" dirty="0" smtClean="0"/>
              <a:t>Travailler sur les </a:t>
            </a:r>
            <a:r>
              <a:rPr lang="fr-FR" i="1" dirty="0"/>
              <a:t>conditions de réceptivité et </a:t>
            </a:r>
            <a:r>
              <a:rPr lang="fr-FR" i="1" dirty="0" smtClean="0"/>
              <a:t>d’aménité (réflexions autour de la redynamisation des centres-bourgs, maintien de services à la population de qualité, </a:t>
            </a:r>
            <a:r>
              <a:rPr lang="fr-FR" i="1" dirty="0" smtClean="0"/>
              <a:t>structuration </a:t>
            </a:r>
            <a:r>
              <a:rPr lang="fr-FR" i="1" dirty="0" smtClean="0"/>
              <a:t>les filières touristiques)</a:t>
            </a:r>
          </a:p>
          <a:p>
            <a:endParaRPr lang="fr-FR" i="1" dirty="0"/>
          </a:p>
        </p:txBody>
      </p:sp>
      <p:pic>
        <p:nvPicPr>
          <p:cNvPr id="3" name="Picture 13" descr="C:\Users\Leader\Documents\logo et word\en têt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175"/>
            <a:ext cx="12192000"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883030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3" descr="C:\Users\Leader\Documents\logo et word\en têt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175"/>
            <a:ext cx="12192000"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363071" y="1693945"/>
            <a:ext cx="11430000" cy="5139869"/>
          </a:xfrm>
          <a:prstGeom prst="rect">
            <a:avLst/>
          </a:prstGeom>
        </p:spPr>
        <p:txBody>
          <a:bodyPr wrap="square">
            <a:spAutoFit/>
          </a:bodyPr>
          <a:lstStyle/>
          <a:p>
            <a:r>
              <a:rPr lang="fr-FR" sz="2400" b="1" u="sng" dirty="0" smtClean="0"/>
              <a:t>Trois axes spécifiques à la politique d’accueil :</a:t>
            </a:r>
          </a:p>
          <a:p>
            <a:endParaRPr lang="fr-FR" b="1" dirty="0"/>
          </a:p>
          <a:p>
            <a:pPr algn="just"/>
            <a:r>
              <a:rPr lang="fr-FR" b="1" dirty="0"/>
              <a:t>Axe 1 : Créer les conditions favorables nécessaires à la mise en place d’une politique d’accueil</a:t>
            </a:r>
          </a:p>
          <a:p>
            <a:pPr algn="just"/>
            <a:r>
              <a:rPr lang="fr-FR" dirty="0" smtClean="0"/>
              <a:t>Objectif 1 : Sensibiliser </a:t>
            </a:r>
            <a:r>
              <a:rPr lang="fr-FR" dirty="0"/>
              <a:t>les acteurs locaux à </a:t>
            </a:r>
            <a:r>
              <a:rPr lang="fr-FR" dirty="0" smtClean="0"/>
              <a:t>l’accueil </a:t>
            </a:r>
            <a:r>
              <a:rPr lang="fr-FR" i="1" dirty="0" smtClean="0"/>
              <a:t>(Organiser des temps d’information sur la politique d’accueil, participer </a:t>
            </a:r>
            <a:r>
              <a:rPr lang="fr-FR" i="1" dirty="0" smtClean="0"/>
              <a:t>au </a:t>
            </a:r>
            <a:r>
              <a:rPr lang="fr-FR" i="1" dirty="0" smtClean="0"/>
              <a:t>réseau Massif Central…)</a:t>
            </a:r>
            <a:endParaRPr lang="fr-FR" i="1" dirty="0"/>
          </a:p>
          <a:p>
            <a:pPr algn="just"/>
            <a:r>
              <a:rPr lang="fr-FR" i="1" dirty="0" smtClean="0"/>
              <a:t>Objectif 2 : Structurer </a:t>
            </a:r>
            <a:r>
              <a:rPr lang="fr-FR" i="1" dirty="0"/>
              <a:t>une organisation facilitant la mise en œuvre et le suivi de la politique </a:t>
            </a:r>
            <a:r>
              <a:rPr lang="fr-FR" i="1" dirty="0" smtClean="0"/>
              <a:t>d’accueil (Créer et animer des réseaux de partenaires, mobiliser les acteurs locaux pour accompagner les nouveaux arrivants, construire des outils utiles aux différents acteurs pour faciliter la mise en place de la politique d’accueil)</a:t>
            </a:r>
            <a:endParaRPr lang="fr-FR" i="1" dirty="0"/>
          </a:p>
          <a:p>
            <a:pPr algn="just"/>
            <a:endParaRPr lang="fr-FR" sz="800" i="1" dirty="0"/>
          </a:p>
          <a:p>
            <a:pPr algn="just"/>
            <a:r>
              <a:rPr lang="fr-FR" b="1" dirty="0"/>
              <a:t>Axe 3 : Accompagner les porteurs de projets et faciliter leur intégration</a:t>
            </a:r>
          </a:p>
          <a:p>
            <a:pPr algn="just"/>
            <a:r>
              <a:rPr lang="fr-FR" i="1" dirty="0" smtClean="0"/>
              <a:t>Objectif 1 : Accueillir</a:t>
            </a:r>
            <a:r>
              <a:rPr lang="fr-FR" i="1" dirty="0"/>
              <a:t>, conseiller, orienter les porteurs de </a:t>
            </a:r>
            <a:r>
              <a:rPr lang="fr-FR" i="1" dirty="0" smtClean="0"/>
              <a:t>projets (Promouvoir et renforcer l’image du Pays Haut Limousin)</a:t>
            </a:r>
            <a:endParaRPr lang="fr-FR" i="1" dirty="0"/>
          </a:p>
          <a:p>
            <a:pPr algn="just"/>
            <a:r>
              <a:rPr lang="fr-FR" i="1" dirty="0" smtClean="0"/>
              <a:t>Objectif 2 : Accompagner </a:t>
            </a:r>
            <a:r>
              <a:rPr lang="fr-FR" i="1" dirty="0"/>
              <a:t>les créateurs, repreneurs et les entreprises existantes dans leurs </a:t>
            </a:r>
            <a:r>
              <a:rPr lang="fr-FR" i="1" dirty="0" smtClean="0"/>
              <a:t>projets </a:t>
            </a:r>
            <a:endParaRPr lang="fr-FR" i="1" dirty="0"/>
          </a:p>
          <a:p>
            <a:pPr algn="just"/>
            <a:r>
              <a:rPr lang="fr-FR" i="1" dirty="0" smtClean="0"/>
              <a:t>Objectif 3 : Faciliter </a:t>
            </a:r>
            <a:r>
              <a:rPr lang="fr-FR" i="1" dirty="0"/>
              <a:t>l’intégration des nouveaux arrivants pour qu’ils deviennent des ambassadeurs du </a:t>
            </a:r>
            <a:r>
              <a:rPr lang="fr-FR" i="1" dirty="0" smtClean="0"/>
              <a:t>territoire (créer des outils et des évènements pour faciliter leur intégration et leur implication)</a:t>
            </a:r>
          </a:p>
          <a:p>
            <a:pPr marL="285750" indent="-285750" algn="just">
              <a:buFont typeface="Courier New" panose="02070309020205020404" pitchFamily="49" charset="0"/>
              <a:buChar char="o"/>
            </a:pPr>
            <a:endParaRPr lang="fr-FR" sz="800" dirty="0"/>
          </a:p>
          <a:p>
            <a:pPr algn="just"/>
            <a:r>
              <a:rPr lang="fr-FR" b="1" dirty="0"/>
              <a:t>Axe 4 : Assurer la </a:t>
            </a:r>
            <a:r>
              <a:rPr lang="fr-FR" b="1" dirty="0" smtClean="0"/>
              <a:t>promotion de l’offre du territoire </a:t>
            </a:r>
            <a:r>
              <a:rPr lang="fr-FR" b="1" dirty="0"/>
              <a:t>et la prospection de nouveaux arrivants</a:t>
            </a:r>
          </a:p>
          <a:p>
            <a:pPr marL="285750" indent="-285750" algn="just">
              <a:buFont typeface="Courier New" panose="02070309020205020404" pitchFamily="49" charset="0"/>
              <a:buChar char="o"/>
            </a:pPr>
            <a:r>
              <a:rPr lang="fr-FR" dirty="0"/>
              <a:t>Mettre en place des outils de promotion du territoire</a:t>
            </a:r>
          </a:p>
          <a:p>
            <a:pPr marL="285750" indent="-285750" algn="just">
              <a:buFont typeface="Courier New" panose="02070309020205020404" pitchFamily="49" charset="0"/>
              <a:buChar char="o"/>
            </a:pPr>
            <a:r>
              <a:rPr lang="fr-FR" dirty="0"/>
              <a:t>Participer à la prospection de nouveaux </a:t>
            </a:r>
            <a:r>
              <a:rPr lang="fr-FR" dirty="0" smtClean="0"/>
              <a:t>arrivants </a:t>
            </a:r>
            <a:r>
              <a:rPr lang="fr-FR" i="1" dirty="0" smtClean="0"/>
              <a:t>(salons, utilisations des </a:t>
            </a:r>
            <a:r>
              <a:rPr lang="fr-FR" i="1" dirty="0" smtClean="0"/>
              <a:t>outils/supports </a:t>
            </a:r>
            <a:r>
              <a:rPr lang="fr-FR" i="1" dirty="0" smtClean="0"/>
              <a:t>régionaux et nationaux)</a:t>
            </a:r>
            <a:endParaRPr lang="fr-FR" i="1" dirty="0"/>
          </a:p>
          <a:p>
            <a:pPr marL="285750" indent="-285750">
              <a:buFont typeface="Courier New" panose="02070309020205020404" pitchFamily="49" charset="0"/>
              <a:buChar char="o"/>
            </a:pPr>
            <a:endParaRPr lang="fr-FR" dirty="0"/>
          </a:p>
        </p:txBody>
      </p:sp>
    </p:spTree>
    <p:extLst>
      <p:ext uri="{BB962C8B-B14F-4D97-AF65-F5344CB8AC3E}">
        <p14:creationId xmlns:p14="http://schemas.microsoft.com/office/powerpoint/2010/main" val="13783211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3" descr="C:\Users\Leader\Documents\logo et word\en têt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4"/>
          <p:cNvSpPr>
            <a:spLocks noChangeArrowheads="1"/>
          </p:cNvSpPr>
          <p:nvPr/>
        </p:nvSpPr>
        <p:spPr bwMode="auto">
          <a:xfrm>
            <a:off x="2329703" y="2507690"/>
            <a:ext cx="64008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buFontTx/>
              <a:buNone/>
            </a:pPr>
            <a:r>
              <a:rPr lang="fr-FR" altLang="fr-FR" sz="1800" i="1" u="sng" dirty="0">
                <a:latin typeface="Tahoma" panose="020B0604030504040204" pitchFamily="34" charset="0"/>
                <a:cs typeface="Tahoma" panose="020B0604030504040204" pitchFamily="34" charset="0"/>
              </a:rPr>
              <a:t>	</a:t>
            </a:r>
            <a:r>
              <a:rPr lang="fr-FR" altLang="fr-FR" sz="2000" i="1" u="sng" dirty="0">
                <a:latin typeface="Tahoma" panose="020B0604030504040204" pitchFamily="34" charset="0"/>
                <a:cs typeface="Tahoma" panose="020B0604030504040204" pitchFamily="34" charset="0"/>
              </a:rPr>
              <a:t>Retrouvez toute l’info du Pays en un clic :</a:t>
            </a:r>
          </a:p>
          <a:p>
            <a:pPr algn="ctr" eaLnBrk="1" hangingPunct="1">
              <a:buFontTx/>
              <a:buNone/>
            </a:pPr>
            <a:endParaRPr lang="fr-FR" altLang="fr-FR" sz="2000" b="1" i="1" dirty="0">
              <a:latin typeface="Tahoma" panose="020B0604030504040204" pitchFamily="34" charset="0"/>
              <a:cs typeface="Tahoma" panose="020B0604030504040204" pitchFamily="34" charset="0"/>
            </a:endParaRPr>
          </a:p>
          <a:p>
            <a:pPr algn="ctr" eaLnBrk="1" hangingPunct="1">
              <a:buFontTx/>
              <a:buNone/>
            </a:pPr>
            <a:r>
              <a:rPr lang="fr-FR" altLang="fr-FR" sz="2400" b="1" i="1" dirty="0">
                <a:latin typeface="Tahoma" panose="020B0604030504040204" pitchFamily="34" charset="0"/>
                <a:cs typeface="Tahoma" panose="020B0604030504040204" pitchFamily="34" charset="0"/>
              </a:rPr>
              <a:t>www.payshautlimousin.com</a:t>
            </a:r>
          </a:p>
          <a:p>
            <a:pPr algn="ctr" eaLnBrk="1" hangingPunct="1">
              <a:buFontTx/>
              <a:buNone/>
            </a:pPr>
            <a:endParaRPr lang="fr-FR" altLang="fr-FR" sz="1800" dirty="0"/>
          </a:p>
        </p:txBody>
      </p:sp>
      <p:pic>
        <p:nvPicPr>
          <p:cNvPr id="4" name="Picture 2" descr="C:\Users\Leader\Documents\logo et word\zrfzerf.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18117" y="4206968"/>
            <a:ext cx="842962"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ZoneTexte 4"/>
          <p:cNvSpPr txBox="1"/>
          <p:nvPr/>
        </p:nvSpPr>
        <p:spPr>
          <a:xfrm>
            <a:off x="3969029" y="4421280"/>
            <a:ext cx="4465638" cy="400110"/>
          </a:xfrm>
          <a:prstGeom prst="rect">
            <a:avLst/>
          </a:prstGeom>
          <a:noFill/>
        </p:spPr>
        <p:txBody>
          <a:bodyPr>
            <a:spAutoFit/>
          </a:bodyPr>
          <a:lstStyle/>
          <a:p>
            <a:pPr>
              <a:defRPr/>
            </a:pPr>
            <a:r>
              <a:rPr lang="fr-FR" sz="2000" b="1" dirty="0">
                <a:latin typeface="+mn-lt"/>
                <a:cs typeface="Arial" charset="0"/>
              </a:rPr>
              <a:t>www.paysculturehautlimousin.com</a:t>
            </a:r>
          </a:p>
        </p:txBody>
      </p:sp>
    </p:spTree>
    <p:extLst>
      <p:ext uri="{BB962C8B-B14F-4D97-AF65-F5344CB8AC3E}">
        <p14:creationId xmlns:p14="http://schemas.microsoft.com/office/powerpoint/2010/main" val="2329438267"/>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479</TotalTime>
  <Words>697</Words>
  <Application>Microsoft Office PowerPoint</Application>
  <PresentationFormat>Grand écran</PresentationFormat>
  <Paragraphs>74</Paragraphs>
  <Slides>8</Slides>
  <Notes>1</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8</vt:i4>
      </vt:variant>
    </vt:vector>
  </HeadingPairs>
  <TitlesOfParts>
    <vt:vector size="15" baseType="lpstr">
      <vt:lpstr>Arial</vt:lpstr>
      <vt:lpstr>Calibri</vt:lpstr>
      <vt:lpstr>Calibri Light</vt:lpstr>
      <vt:lpstr>Courier New</vt:lpstr>
      <vt:lpstr>Tahoma</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pays hautlimousin</dc:creator>
  <cp:lastModifiedBy>pays hautlimousin</cp:lastModifiedBy>
  <cp:revision>30</cp:revision>
  <cp:lastPrinted>2015-11-12T08:06:02Z</cp:lastPrinted>
  <dcterms:created xsi:type="dcterms:W3CDTF">2015-11-06T15:21:45Z</dcterms:created>
  <dcterms:modified xsi:type="dcterms:W3CDTF">2015-11-12T09:04:02Z</dcterms:modified>
</cp:coreProperties>
</file>